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8" r:id="rId2"/>
    <p:sldId id="259" r:id="rId3"/>
    <p:sldId id="270" r:id="rId4"/>
    <p:sldId id="271" r:id="rId5"/>
    <p:sldId id="272" r:id="rId6"/>
    <p:sldId id="273" r:id="rId7"/>
    <p:sldId id="274" r:id="rId8"/>
    <p:sldId id="275" r:id="rId9"/>
    <p:sldId id="276" r:id="rId10"/>
    <p:sldId id="277" r:id="rId11"/>
    <p:sldId id="278" r:id="rId12"/>
    <p:sldId id="279" r:id="rId13"/>
    <p:sldId id="280" r:id="rId14"/>
    <p:sldId id="281" r:id="rId15"/>
    <p:sldId id="282" r:id="rId16"/>
    <p:sldId id="283" r:id="rId17"/>
    <p:sldId id="284" r:id="rId18"/>
    <p:sldId id="285" r:id="rId19"/>
    <p:sldId id="286" r:id="rId20"/>
    <p:sldId id="287" r:id="rId21"/>
    <p:sldId id="288" r:id="rId22"/>
    <p:sldId id="289" r:id="rId23"/>
    <p:sldId id="290" r:id="rId24"/>
    <p:sldId id="291" r:id="rId25"/>
    <p:sldId id="269"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32" autoAdjust="0"/>
  </p:normalViewPr>
  <p:slideViewPr>
    <p:cSldViewPr snapToGrid="0">
      <p:cViewPr varScale="1">
        <p:scale>
          <a:sx n="74" d="100"/>
          <a:sy n="74" d="100"/>
        </p:scale>
        <p:origin x="327"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1.png>
</file>

<file path=ppt/media/image1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B39D40-1022-4204-87F1-E29B3FB5E7F2}" type="datetimeFigureOut">
              <a:rPr lang="zh-CN" altLang="en-US" smtClean="0"/>
              <a:t>2021/12/21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553C91-7F35-4D2C-B201-410D3FDCA6A4}" type="slidenum">
              <a:rPr lang="zh-CN" altLang="en-US" smtClean="0"/>
              <a:t>‹#›</a:t>
            </a:fld>
            <a:endParaRPr lang="zh-CN" altLang="en-US"/>
          </a:p>
        </p:txBody>
      </p:sp>
    </p:spTree>
    <p:extLst>
      <p:ext uri="{BB962C8B-B14F-4D97-AF65-F5344CB8AC3E}">
        <p14:creationId xmlns:p14="http://schemas.microsoft.com/office/powerpoint/2010/main" val="1814168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24" y="8"/>
            <a:ext cx="12191978" cy="4571994"/>
          </a:xfrm>
          <a:custGeom>
            <a:avLst/>
            <a:gdLst/>
            <a:ahLst/>
            <a:cxnLst/>
            <a:rect l="l" t="t" r="r" b="b"/>
            <a:pathLst>
              <a:path w="12191978" h="4571994">
                <a:moveTo>
                  <a:pt x="1" y="4316129"/>
                </a:moveTo>
                <a:lnTo>
                  <a:pt x="255863" y="4571991"/>
                </a:lnTo>
                <a:lnTo>
                  <a:pt x="203619" y="4571991"/>
                </a:lnTo>
                <a:lnTo>
                  <a:pt x="1" y="4368373"/>
                </a:lnTo>
                <a:close/>
                <a:moveTo>
                  <a:pt x="12191973" y="4312831"/>
                </a:moveTo>
                <a:lnTo>
                  <a:pt x="12191972" y="4365076"/>
                </a:lnTo>
                <a:lnTo>
                  <a:pt x="11985055" y="4571992"/>
                </a:lnTo>
                <a:lnTo>
                  <a:pt x="11932811" y="4571993"/>
                </a:lnTo>
                <a:close/>
                <a:moveTo>
                  <a:pt x="11817249" y="4076816"/>
                </a:moveTo>
                <a:lnTo>
                  <a:pt x="11928074" y="4076816"/>
                </a:lnTo>
                <a:lnTo>
                  <a:pt x="11928074" y="4187641"/>
                </a:lnTo>
                <a:lnTo>
                  <a:pt x="11817249" y="4187641"/>
                </a:lnTo>
                <a:close/>
                <a:moveTo>
                  <a:pt x="10766437" y="4076816"/>
                </a:moveTo>
                <a:lnTo>
                  <a:pt x="10877262" y="4076816"/>
                </a:lnTo>
                <a:lnTo>
                  <a:pt x="10877262" y="4187641"/>
                </a:lnTo>
                <a:lnTo>
                  <a:pt x="10766437" y="4187641"/>
                </a:lnTo>
                <a:close/>
                <a:moveTo>
                  <a:pt x="9715629" y="4076816"/>
                </a:moveTo>
                <a:lnTo>
                  <a:pt x="9826454" y="4076816"/>
                </a:lnTo>
                <a:lnTo>
                  <a:pt x="9826454" y="4187641"/>
                </a:lnTo>
                <a:lnTo>
                  <a:pt x="9715629" y="4187641"/>
                </a:lnTo>
                <a:close/>
                <a:moveTo>
                  <a:pt x="8664821" y="4076816"/>
                </a:moveTo>
                <a:lnTo>
                  <a:pt x="8775646" y="4076816"/>
                </a:lnTo>
                <a:lnTo>
                  <a:pt x="8775646" y="4187641"/>
                </a:lnTo>
                <a:lnTo>
                  <a:pt x="8664821" y="4187641"/>
                </a:lnTo>
                <a:close/>
                <a:moveTo>
                  <a:pt x="7614013" y="4076816"/>
                </a:moveTo>
                <a:lnTo>
                  <a:pt x="7724838" y="4076816"/>
                </a:lnTo>
                <a:lnTo>
                  <a:pt x="7724838" y="4187641"/>
                </a:lnTo>
                <a:lnTo>
                  <a:pt x="7614013" y="4187641"/>
                </a:lnTo>
                <a:close/>
                <a:moveTo>
                  <a:pt x="6563205" y="4076816"/>
                </a:moveTo>
                <a:lnTo>
                  <a:pt x="6674030" y="4076816"/>
                </a:lnTo>
                <a:lnTo>
                  <a:pt x="6674030" y="4187641"/>
                </a:lnTo>
                <a:lnTo>
                  <a:pt x="6563205" y="4187641"/>
                </a:lnTo>
                <a:close/>
                <a:moveTo>
                  <a:pt x="5512397" y="4076816"/>
                </a:moveTo>
                <a:lnTo>
                  <a:pt x="5623222" y="4076816"/>
                </a:lnTo>
                <a:lnTo>
                  <a:pt x="5623222" y="4187641"/>
                </a:lnTo>
                <a:lnTo>
                  <a:pt x="5512397" y="4187641"/>
                </a:lnTo>
                <a:close/>
                <a:moveTo>
                  <a:pt x="4461589" y="4076816"/>
                </a:moveTo>
                <a:lnTo>
                  <a:pt x="4572414" y="4076816"/>
                </a:lnTo>
                <a:lnTo>
                  <a:pt x="4572414" y="4187641"/>
                </a:lnTo>
                <a:lnTo>
                  <a:pt x="4461589" y="4187641"/>
                </a:lnTo>
                <a:close/>
                <a:moveTo>
                  <a:pt x="3410782" y="4076816"/>
                </a:moveTo>
                <a:lnTo>
                  <a:pt x="3521608" y="4076816"/>
                </a:lnTo>
                <a:lnTo>
                  <a:pt x="3521608" y="4187641"/>
                </a:lnTo>
                <a:lnTo>
                  <a:pt x="3410782" y="4187641"/>
                </a:lnTo>
                <a:close/>
                <a:moveTo>
                  <a:pt x="2359975" y="4076816"/>
                </a:moveTo>
                <a:lnTo>
                  <a:pt x="2470800" y="4076816"/>
                </a:lnTo>
                <a:lnTo>
                  <a:pt x="2470800" y="4187641"/>
                </a:lnTo>
                <a:lnTo>
                  <a:pt x="2359975" y="4187641"/>
                </a:lnTo>
                <a:close/>
                <a:moveTo>
                  <a:pt x="1309167" y="4076816"/>
                </a:moveTo>
                <a:lnTo>
                  <a:pt x="1419992" y="4076816"/>
                </a:lnTo>
                <a:lnTo>
                  <a:pt x="1419992" y="4187641"/>
                </a:lnTo>
                <a:lnTo>
                  <a:pt x="1309167" y="4187641"/>
                </a:lnTo>
                <a:close/>
                <a:moveTo>
                  <a:pt x="258359" y="4076816"/>
                </a:moveTo>
                <a:lnTo>
                  <a:pt x="369184" y="4076816"/>
                </a:lnTo>
                <a:lnTo>
                  <a:pt x="369184" y="4187641"/>
                </a:lnTo>
                <a:lnTo>
                  <a:pt x="258359" y="4187641"/>
                </a:lnTo>
                <a:close/>
                <a:moveTo>
                  <a:pt x="11291841" y="3551209"/>
                </a:moveTo>
                <a:lnTo>
                  <a:pt x="11402666" y="3551209"/>
                </a:lnTo>
                <a:lnTo>
                  <a:pt x="11402666" y="3662034"/>
                </a:lnTo>
                <a:lnTo>
                  <a:pt x="11291841" y="3662034"/>
                </a:lnTo>
                <a:close/>
                <a:moveTo>
                  <a:pt x="10241033" y="3551209"/>
                </a:moveTo>
                <a:lnTo>
                  <a:pt x="10351858" y="3551209"/>
                </a:lnTo>
                <a:lnTo>
                  <a:pt x="10351858" y="3662034"/>
                </a:lnTo>
                <a:lnTo>
                  <a:pt x="10241033" y="3662034"/>
                </a:lnTo>
                <a:close/>
                <a:moveTo>
                  <a:pt x="9190225" y="3551209"/>
                </a:moveTo>
                <a:lnTo>
                  <a:pt x="9301050" y="3551209"/>
                </a:lnTo>
                <a:lnTo>
                  <a:pt x="9301050" y="3662034"/>
                </a:lnTo>
                <a:lnTo>
                  <a:pt x="9190225" y="3662034"/>
                </a:lnTo>
                <a:close/>
                <a:moveTo>
                  <a:pt x="8139417" y="3551209"/>
                </a:moveTo>
                <a:lnTo>
                  <a:pt x="8250242" y="3551209"/>
                </a:lnTo>
                <a:lnTo>
                  <a:pt x="8250242" y="3662034"/>
                </a:lnTo>
                <a:lnTo>
                  <a:pt x="8139417" y="3662034"/>
                </a:lnTo>
                <a:close/>
                <a:moveTo>
                  <a:pt x="7088609" y="3551209"/>
                </a:moveTo>
                <a:lnTo>
                  <a:pt x="7199434" y="3551209"/>
                </a:lnTo>
                <a:lnTo>
                  <a:pt x="7199434" y="3662034"/>
                </a:lnTo>
                <a:lnTo>
                  <a:pt x="7088609" y="3662034"/>
                </a:lnTo>
                <a:close/>
                <a:moveTo>
                  <a:pt x="6037801" y="3551209"/>
                </a:moveTo>
                <a:lnTo>
                  <a:pt x="6148626" y="3551209"/>
                </a:lnTo>
                <a:lnTo>
                  <a:pt x="6148626" y="3662034"/>
                </a:lnTo>
                <a:lnTo>
                  <a:pt x="6037801" y="3662034"/>
                </a:lnTo>
                <a:close/>
                <a:moveTo>
                  <a:pt x="4986998" y="3551209"/>
                </a:moveTo>
                <a:lnTo>
                  <a:pt x="5097826" y="3551209"/>
                </a:lnTo>
                <a:lnTo>
                  <a:pt x="5097826" y="3662034"/>
                </a:lnTo>
                <a:lnTo>
                  <a:pt x="4986998" y="3662034"/>
                </a:lnTo>
                <a:close/>
                <a:moveTo>
                  <a:pt x="3936196" y="3551209"/>
                </a:moveTo>
                <a:lnTo>
                  <a:pt x="4047020" y="3551209"/>
                </a:lnTo>
                <a:lnTo>
                  <a:pt x="4047020" y="3662034"/>
                </a:lnTo>
                <a:lnTo>
                  <a:pt x="3936196" y="3662034"/>
                </a:lnTo>
                <a:close/>
                <a:moveTo>
                  <a:pt x="2885389" y="3551209"/>
                </a:moveTo>
                <a:lnTo>
                  <a:pt x="2996214" y="3551209"/>
                </a:lnTo>
                <a:lnTo>
                  <a:pt x="2996214" y="3662034"/>
                </a:lnTo>
                <a:lnTo>
                  <a:pt x="2885389" y="3662034"/>
                </a:lnTo>
                <a:close/>
                <a:moveTo>
                  <a:pt x="1834579" y="3551209"/>
                </a:moveTo>
                <a:lnTo>
                  <a:pt x="1945404" y="3551209"/>
                </a:lnTo>
                <a:lnTo>
                  <a:pt x="1945404" y="3662034"/>
                </a:lnTo>
                <a:lnTo>
                  <a:pt x="1834579" y="3662034"/>
                </a:lnTo>
                <a:close/>
                <a:moveTo>
                  <a:pt x="783773" y="3551209"/>
                </a:moveTo>
                <a:lnTo>
                  <a:pt x="894598" y="3551209"/>
                </a:lnTo>
                <a:lnTo>
                  <a:pt x="894598" y="3662034"/>
                </a:lnTo>
                <a:lnTo>
                  <a:pt x="783773" y="3662034"/>
                </a:lnTo>
                <a:close/>
                <a:moveTo>
                  <a:pt x="2942310" y="3107960"/>
                </a:moveTo>
                <a:lnTo>
                  <a:pt x="2470811" y="3579460"/>
                </a:lnTo>
                <a:lnTo>
                  <a:pt x="2470811" y="3634896"/>
                </a:lnTo>
                <a:lnTo>
                  <a:pt x="2942311" y="4106397"/>
                </a:lnTo>
                <a:lnTo>
                  <a:pt x="3410794" y="3637915"/>
                </a:lnTo>
                <a:lnTo>
                  <a:pt x="3410794" y="3576442"/>
                </a:lnTo>
                <a:close/>
                <a:moveTo>
                  <a:pt x="840944" y="3107960"/>
                </a:moveTo>
                <a:lnTo>
                  <a:pt x="369194" y="3579710"/>
                </a:lnTo>
                <a:lnTo>
                  <a:pt x="369194" y="3634648"/>
                </a:lnTo>
                <a:lnTo>
                  <a:pt x="840944" y="4106399"/>
                </a:lnTo>
                <a:lnTo>
                  <a:pt x="1309176" y="3638165"/>
                </a:lnTo>
                <a:lnTo>
                  <a:pt x="1309176" y="3576193"/>
                </a:lnTo>
                <a:close/>
                <a:moveTo>
                  <a:pt x="3992986" y="3107959"/>
                </a:moveTo>
                <a:lnTo>
                  <a:pt x="3521621" y="3579335"/>
                </a:lnTo>
                <a:lnTo>
                  <a:pt x="3521621" y="3635021"/>
                </a:lnTo>
                <a:lnTo>
                  <a:pt x="3992986" y="4106398"/>
                </a:lnTo>
                <a:lnTo>
                  <a:pt x="4461593" y="3637778"/>
                </a:lnTo>
                <a:lnTo>
                  <a:pt x="4461593" y="3576578"/>
                </a:lnTo>
                <a:close/>
                <a:moveTo>
                  <a:pt x="1891624" y="3107959"/>
                </a:moveTo>
                <a:lnTo>
                  <a:pt x="1420001" y="3579584"/>
                </a:lnTo>
                <a:lnTo>
                  <a:pt x="1420001" y="3634774"/>
                </a:lnTo>
                <a:lnTo>
                  <a:pt x="1891623" y="4106397"/>
                </a:lnTo>
                <a:lnTo>
                  <a:pt x="2359987" y="3638040"/>
                </a:lnTo>
                <a:lnTo>
                  <a:pt x="2359987" y="3576315"/>
                </a:lnTo>
                <a:close/>
                <a:moveTo>
                  <a:pt x="8195689" y="3107959"/>
                </a:moveTo>
                <a:lnTo>
                  <a:pt x="7724838" y="3578810"/>
                </a:lnTo>
                <a:lnTo>
                  <a:pt x="7724838" y="3635541"/>
                </a:lnTo>
                <a:lnTo>
                  <a:pt x="8195691" y="4106395"/>
                </a:lnTo>
                <a:lnTo>
                  <a:pt x="8664821" y="3637265"/>
                </a:lnTo>
                <a:lnTo>
                  <a:pt x="8664821" y="3577091"/>
                </a:lnTo>
                <a:close/>
                <a:moveTo>
                  <a:pt x="5043664" y="3107959"/>
                </a:moveTo>
                <a:lnTo>
                  <a:pt x="4572419" y="3579197"/>
                </a:lnTo>
                <a:lnTo>
                  <a:pt x="4572419" y="3635159"/>
                </a:lnTo>
                <a:lnTo>
                  <a:pt x="5043662" y="4106396"/>
                </a:lnTo>
                <a:lnTo>
                  <a:pt x="5512402" y="3637650"/>
                </a:lnTo>
                <a:lnTo>
                  <a:pt x="5512402" y="3576704"/>
                </a:lnTo>
                <a:close/>
                <a:moveTo>
                  <a:pt x="6094326" y="3107958"/>
                </a:moveTo>
                <a:lnTo>
                  <a:pt x="5623226" y="3579070"/>
                </a:lnTo>
                <a:lnTo>
                  <a:pt x="5623226" y="3635285"/>
                </a:lnTo>
                <a:lnTo>
                  <a:pt x="6094326" y="4106397"/>
                </a:lnTo>
                <a:lnTo>
                  <a:pt x="6563205" y="3637518"/>
                </a:lnTo>
                <a:lnTo>
                  <a:pt x="6563205" y="3576837"/>
                </a:lnTo>
                <a:close/>
                <a:moveTo>
                  <a:pt x="9246372" y="3107957"/>
                </a:moveTo>
                <a:lnTo>
                  <a:pt x="8775646" y="3578683"/>
                </a:lnTo>
                <a:lnTo>
                  <a:pt x="8775646" y="3635671"/>
                </a:lnTo>
                <a:lnTo>
                  <a:pt x="9246369" y="4106395"/>
                </a:lnTo>
                <a:lnTo>
                  <a:pt x="9715629" y="3637135"/>
                </a:lnTo>
                <a:lnTo>
                  <a:pt x="9715629" y="3577215"/>
                </a:lnTo>
                <a:close/>
                <a:moveTo>
                  <a:pt x="7145009" y="3107957"/>
                </a:moveTo>
                <a:lnTo>
                  <a:pt x="6674030" y="3578936"/>
                </a:lnTo>
                <a:lnTo>
                  <a:pt x="6674030" y="3635418"/>
                </a:lnTo>
                <a:lnTo>
                  <a:pt x="7145007" y="4106396"/>
                </a:lnTo>
                <a:lnTo>
                  <a:pt x="7614013" y="3637390"/>
                </a:lnTo>
                <a:lnTo>
                  <a:pt x="7614013" y="3576961"/>
                </a:lnTo>
                <a:close/>
                <a:moveTo>
                  <a:pt x="11347734" y="3107957"/>
                </a:moveTo>
                <a:lnTo>
                  <a:pt x="10877262" y="3578428"/>
                </a:lnTo>
                <a:lnTo>
                  <a:pt x="10877262" y="3635922"/>
                </a:lnTo>
                <a:lnTo>
                  <a:pt x="11347735" y="4106396"/>
                </a:lnTo>
                <a:lnTo>
                  <a:pt x="11817249" y="3636882"/>
                </a:lnTo>
                <a:lnTo>
                  <a:pt x="11817249" y="3577472"/>
                </a:lnTo>
                <a:close/>
                <a:moveTo>
                  <a:pt x="10297053" y="3107955"/>
                </a:moveTo>
                <a:lnTo>
                  <a:pt x="9826454" y="3578554"/>
                </a:lnTo>
                <a:lnTo>
                  <a:pt x="9826454" y="3635794"/>
                </a:lnTo>
                <a:lnTo>
                  <a:pt x="10297054" y="4106394"/>
                </a:lnTo>
                <a:lnTo>
                  <a:pt x="10766437" y="3637011"/>
                </a:lnTo>
                <a:lnTo>
                  <a:pt x="10766437" y="3577339"/>
                </a:lnTo>
                <a:close/>
                <a:moveTo>
                  <a:pt x="11817249" y="3027334"/>
                </a:moveTo>
                <a:lnTo>
                  <a:pt x="11928074" y="3027334"/>
                </a:lnTo>
                <a:lnTo>
                  <a:pt x="11928074" y="3138159"/>
                </a:lnTo>
                <a:lnTo>
                  <a:pt x="11817249" y="3138159"/>
                </a:lnTo>
                <a:close/>
                <a:moveTo>
                  <a:pt x="10766437" y="3027334"/>
                </a:moveTo>
                <a:lnTo>
                  <a:pt x="10877262" y="3027334"/>
                </a:lnTo>
                <a:lnTo>
                  <a:pt x="10877262" y="3138159"/>
                </a:lnTo>
                <a:lnTo>
                  <a:pt x="10766437" y="3138159"/>
                </a:lnTo>
                <a:close/>
                <a:moveTo>
                  <a:pt x="9715629" y="3027334"/>
                </a:moveTo>
                <a:lnTo>
                  <a:pt x="9826454" y="3027334"/>
                </a:lnTo>
                <a:lnTo>
                  <a:pt x="9826454" y="3138159"/>
                </a:lnTo>
                <a:lnTo>
                  <a:pt x="9715629" y="3138159"/>
                </a:lnTo>
                <a:close/>
                <a:moveTo>
                  <a:pt x="8664821" y="3027334"/>
                </a:moveTo>
                <a:lnTo>
                  <a:pt x="8775646" y="3027334"/>
                </a:lnTo>
                <a:lnTo>
                  <a:pt x="8775646" y="3138159"/>
                </a:lnTo>
                <a:lnTo>
                  <a:pt x="8664821" y="3138159"/>
                </a:lnTo>
                <a:close/>
                <a:moveTo>
                  <a:pt x="7614013" y="3027334"/>
                </a:moveTo>
                <a:lnTo>
                  <a:pt x="7724838" y="3027334"/>
                </a:lnTo>
                <a:lnTo>
                  <a:pt x="7724838" y="3138159"/>
                </a:lnTo>
                <a:lnTo>
                  <a:pt x="7614013" y="3138159"/>
                </a:lnTo>
                <a:close/>
                <a:moveTo>
                  <a:pt x="6563205" y="3027334"/>
                </a:moveTo>
                <a:lnTo>
                  <a:pt x="6674030" y="3027334"/>
                </a:lnTo>
                <a:lnTo>
                  <a:pt x="6674030" y="3138159"/>
                </a:lnTo>
                <a:lnTo>
                  <a:pt x="6563205" y="3138159"/>
                </a:lnTo>
                <a:close/>
                <a:moveTo>
                  <a:pt x="5512400" y="3027334"/>
                </a:moveTo>
                <a:lnTo>
                  <a:pt x="5623225" y="3027334"/>
                </a:lnTo>
                <a:lnTo>
                  <a:pt x="5623225" y="3138159"/>
                </a:lnTo>
                <a:lnTo>
                  <a:pt x="5512400" y="3138159"/>
                </a:lnTo>
                <a:close/>
                <a:moveTo>
                  <a:pt x="4461592" y="3027334"/>
                </a:moveTo>
                <a:lnTo>
                  <a:pt x="4572417" y="3027334"/>
                </a:lnTo>
                <a:lnTo>
                  <a:pt x="4572417" y="3138159"/>
                </a:lnTo>
                <a:lnTo>
                  <a:pt x="4461592" y="3138159"/>
                </a:lnTo>
                <a:close/>
                <a:moveTo>
                  <a:pt x="3410790" y="3027334"/>
                </a:moveTo>
                <a:lnTo>
                  <a:pt x="3521616" y="3027334"/>
                </a:lnTo>
                <a:lnTo>
                  <a:pt x="3521616" y="3138159"/>
                </a:lnTo>
                <a:lnTo>
                  <a:pt x="3410790" y="3138159"/>
                </a:lnTo>
                <a:close/>
                <a:moveTo>
                  <a:pt x="2359982" y="3027334"/>
                </a:moveTo>
                <a:lnTo>
                  <a:pt x="2470807" y="3027334"/>
                </a:lnTo>
                <a:lnTo>
                  <a:pt x="2470807" y="3138159"/>
                </a:lnTo>
                <a:lnTo>
                  <a:pt x="2359982" y="3138159"/>
                </a:lnTo>
                <a:close/>
                <a:moveTo>
                  <a:pt x="1309173" y="3027334"/>
                </a:moveTo>
                <a:lnTo>
                  <a:pt x="1419997" y="3027334"/>
                </a:lnTo>
                <a:lnTo>
                  <a:pt x="1419997" y="3138159"/>
                </a:lnTo>
                <a:lnTo>
                  <a:pt x="1309173" y="3138159"/>
                </a:lnTo>
                <a:close/>
                <a:moveTo>
                  <a:pt x="258365" y="3027334"/>
                </a:moveTo>
                <a:lnTo>
                  <a:pt x="369190" y="3027334"/>
                </a:lnTo>
                <a:lnTo>
                  <a:pt x="369190" y="3138159"/>
                </a:lnTo>
                <a:lnTo>
                  <a:pt x="258365" y="3138159"/>
                </a:lnTo>
                <a:close/>
                <a:moveTo>
                  <a:pt x="10794114" y="2610895"/>
                </a:moveTo>
                <a:lnTo>
                  <a:pt x="10323174" y="3081834"/>
                </a:lnTo>
                <a:lnTo>
                  <a:pt x="10792548" y="3551209"/>
                </a:lnTo>
                <a:lnTo>
                  <a:pt x="10852239" y="3551209"/>
                </a:lnTo>
                <a:lnTo>
                  <a:pt x="11321612" y="3081835"/>
                </a:lnTo>
                <a:lnTo>
                  <a:pt x="10850672" y="2610895"/>
                </a:lnTo>
                <a:close/>
                <a:moveTo>
                  <a:pt x="9743434" y="2610895"/>
                </a:moveTo>
                <a:lnTo>
                  <a:pt x="9272494" y="3081834"/>
                </a:lnTo>
                <a:lnTo>
                  <a:pt x="9741869" y="3551209"/>
                </a:lnTo>
                <a:lnTo>
                  <a:pt x="9801555" y="3551209"/>
                </a:lnTo>
                <a:lnTo>
                  <a:pt x="10270931" y="3081833"/>
                </a:lnTo>
                <a:lnTo>
                  <a:pt x="9799992" y="2610895"/>
                </a:lnTo>
                <a:close/>
                <a:moveTo>
                  <a:pt x="8692754" y="2610895"/>
                </a:moveTo>
                <a:lnTo>
                  <a:pt x="8221811" y="3081837"/>
                </a:lnTo>
                <a:lnTo>
                  <a:pt x="8691183" y="3551209"/>
                </a:lnTo>
                <a:lnTo>
                  <a:pt x="8750876" y="3551209"/>
                </a:lnTo>
                <a:lnTo>
                  <a:pt x="9220250" y="3081835"/>
                </a:lnTo>
                <a:lnTo>
                  <a:pt x="8749310" y="2610895"/>
                </a:lnTo>
                <a:close/>
                <a:moveTo>
                  <a:pt x="7642070" y="2610895"/>
                </a:moveTo>
                <a:lnTo>
                  <a:pt x="7171131" y="3081835"/>
                </a:lnTo>
                <a:lnTo>
                  <a:pt x="7640505" y="3551209"/>
                </a:lnTo>
                <a:lnTo>
                  <a:pt x="7700194" y="3551209"/>
                </a:lnTo>
                <a:lnTo>
                  <a:pt x="8169567" y="3081836"/>
                </a:lnTo>
                <a:lnTo>
                  <a:pt x="7698625" y="2610895"/>
                </a:lnTo>
                <a:close/>
                <a:moveTo>
                  <a:pt x="6591389" y="2610895"/>
                </a:moveTo>
                <a:lnTo>
                  <a:pt x="6120448" y="3081836"/>
                </a:lnTo>
                <a:lnTo>
                  <a:pt x="6589820" y="3551209"/>
                </a:lnTo>
                <a:lnTo>
                  <a:pt x="6649514" y="3551209"/>
                </a:lnTo>
                <a:lnTo>
                  <a:pt x="7118887" y="3081836"/>
                </a:lnTo>
                <a:lnTo>
                  <a:pt x="6647947" y="2610895"/>
                </a:lnTo>
                <a:close/>
                <a:moveTo>
                  <a:pt x="5540722" y="2610895"/>
                </a:moveTo>
                <a:lnTo>
                  <a:pt x="5069790" y="3081837"/>
                </a:lnTo>
                <a:lnTo>
                  <a:pt x="5539152" y="3551209"/>
                </a:lnTo>
                <a:lnTo>
                  <a:pt x="5598843" y="3551209"/>
                </a:lnTo>
                <a:lnTo>
                  <a:pt x="6068204" y="3081836"/>
                </a:lnTo>
                <a:lnTo>
                  <a:pt x="5597274" y="2610895"/>
                </a:lnTo>
                <a:close/>
                <a:moveTo>
                  <a:pt x="4490039" y="2610895"/>
                </a:moveTo>
                <a:lnTo>
                  <a:pt x="4019108" y="3081837"/>
                </a:lnTo>
                <a:lnTo>
                  <a:pt x="4488467" y="3551209"/>
                </a:lnTo>
                <a:lnTo>
                  <a:pt x="4548162" y="3551209"/>
                </a:lnTo>
                <a:lnTo>
                  <a:pt x="5017539" y="3081837"/>
                </a:lnTo>
                <a:lnTo>
                  <a:pt x="4546591" y="2610895"/>
                </a:lnTo>
                <a:close/>
                <a:moveTo>
                  <a:pt x="3439377" y="2610895"/>
                </a:moveTo>
                <a:lnTo>
                  <a:pt x="2968431" y="3081838"/>
                </a:lnTo>
                <a:lnTo>
                  <a:pt x="3437805" y="3551209"/>
                </a:lnTo>
                <a:lnTo>
                  <a:pt x="3497502" y="3551209"/>
                </a:lnTo>
                <a:lnTo>
                  <a:pt x="3966864" y="3081837"/>
                </a:lnTo>
                <a:lnTo>
                  <a:pt x="3495931" y="2610895"/>
                </a:lnTo>
                <a:close/>
                <a:moveTo>
                  <a:pt x="2388695" y="2610895"/>
                </a:moveTo>
                <a:lnTo>
                  <a:pt x="1917746" y="3081837"/>
                </a:lnTo>
                <a:lnTo>
                  <a:pt x="2387125" y="3551209"/>
                </a:lnTo>
                <a:lnTo>
                  <a:pt x="2446819" y="3551209"/>
                </a:lnTo>
                <a:lnTo>
                  <a:pt x="2916188" y="3081838"/>
                </a:lnTo>
                <a:lnTo>
                  <a:pt x="2445246" y="2610895"/>
                </a:lnTo>
                <a:close/>
                <a:moveTo>
                  <a:pt x="1338007" y="2610895"/>
                </a:moveTo>
                <a:lnTo>
                  <a:pt x="867066" y="3081838"/>
                </a:lnTo>
                <a:lnTo>
                  <a:pt x="1336436" y="3551209"/>
                </a:lnTo>
                <a:lnTo>
                  <a:pt x="1396132" y="3551209"/>
                </a:lnTo>
                <a:lnTo>
                  <a:pt x="1865502" y="3081837"/>
                </a:lnTo>
                <a:lnTo>
                  <a:pt x="1394561" y="2610895"/>
                </a:lnTo>
                <a:close/>
                <a:moveTo>
                  <a:pt x="11291841" y="2500070"/>
                </a:moveTo>
                <a:lnTo>
                  <a:pt x="11402666" y="2500070"/>
                </a:lnTo>
                <a:lnTo>
                  <a:pt x="11402666" y="2610895"/>
                </a:lnTo>
                <a:lnTo>
                  <a:pt x="11291841" y="2610895"/>
                </a:lnTo>
                <a:close/>
                <a:moveTo>
                  <a:pt x="10241033" y="2500070"/>
                </a:moveTo>
                <a:lnTo>
                  <a:pt x="10351858" y="2500070"/>
                </a:lnTo>
                <a:lnTo>
                  <a:pt x="10351858" y="2610895"/>
                </a:lnTo>
                <a:lnTo>
                  <a:pt x="10241033" y="2610895"/>
                </a:lnTo>
                <a:close/>
                <a:moveTo>
                  <a:pt x="9190225" y="2500070"/>
                </a:moveTo>
                <a:lnTo>
                  <a:pt x="9301050" y="2500070"/>
                </a:lnTo>
                <a:lnTo>
                  <a:pt x="9301050" y="2610895"/>
                </a:lnTo>
                <a:lnTo>
                  <a:pt x="9190225" y="2610895"/>
                </a:lnTo>
                <a:close/>
                <a:moveTo>
                  <a:pt x="8139417" y="2500070"/>
                </a:moveTo>
                <a:lnTo>
                  <a:pt x="8250242" y="2500070"/>
                </a:lnTo>
                <a:lnTo>
                  <a:pt x="8250242" y="2610895"/>
                </a:lnTo>
                <a:lnTo>
                  <a:pt x="8139417" y="2610895"/>
                </a:lnTo>
                <a:close/>
                <a:moveTo>
                  <a:pt x="7088609" y="2500070"/>
                </a:moveTo>
                <a:lnTo>
                  <a:pt x="7199434" y="2500070"/>
                </a:lnTo>
                <a:lnTo>
                  <a:pt x="7199434" y="2610895"/>
                </a:lnTo>
                <a:lnTo>
                  <a:pt x="7088609" y="2610895"/>
                </a:lnTo>
                <a:close/>
                <a:moveTo>
                  <a:pt x="6037801" y="2500070"/>
                </a:moveTo>
                <a:lnTo>
                  <a:pt x="6148626" y="2500070"/>
                </a:lnTo>
                <a:lnTo>
                  <a:pt x="6148626" y="2610895"/>
                </a:lnTo>
                <a:lnTo>
                  <a:pt x="6037801" y="2610895"/>
                </a:lnTo>
                <a:close/>
                <a:moveTo>
                  <a:pt x="4987000" y="2500070"/>
                </a:moveTo>
                <a:lnTo>
                  <a:pt x="5097829" y="2500070"/>
                </a:lnTo>
                <a:lnTo>
                  <a:pt x="5097829" y="2610895"/>
                </a:lnTo>
                <a:lnTo>
                  <a:pt x="4987000" y="2610895"/>
                </a:lnTo>
                <a:close/>
                <a:moveTo>
                  <a:pt x="3936200" y="2500070"/>
                </a:moveTo>
                <a:lnTo>
                  <a:pt x="4047024" y="2500070"/>
                </a:lnTo>
                <a:lnTo>
                  <a:pt x="4047024" y="2610895"/>
                </a:lnTo>
                <a:lnTo>
                  <a:pt x="3936200" y="2610895"/>
                </a:lnTo>
                <a:close/>
                <a:moveTo>
                  <a:pt x="2885393" y="2500070"/>
                </a:moveTo>
                <a:lnTo>
                  <a:pt x="2996218" y="2500070"/>
                </a:lnTo>
                <a:lnTo>
                  <a:pt x="2996218" y="2610895"/>
                </a:lnTo>
                <a:lnTo>
                  <a:pt x="2885393" y="2610895"/>
                </a:lnTo>
                <a:close/>
                <a:moveTo>
                  <a:pt x="1834583" y="2500070"/>
                </a:moveTo>
                <a:lnTo>
                  <a:pt x="1945408" y="2500070"/>
                </a:lnTo>
                <a:lnTo>
                  <a:pt x="1945408" y="2610895"/>
                </a:lnTo>
                <a:lnTo>
                  <a:pt x="1834583" y="2610895"/>
                </a:lnTo>
                <a:close/>
                <a:moveTo>
                  <a:pt x="783777" y="2500070"/>
                </a:moveTo>
                <a:lnTo>
                  <a:pt x="894602" y="2500070"/>
                </a:lnTo>
                <a:lnTo>
                  <a:pt x="894602" y="2610895"/>
                </a:lnTo>
                <a:lnTo>
                  <a:pt x="783777" y="2610895"/>
                </a:lnTo>
                <a:close/>
                <a:moveTo>
                  <a:pt x="1891623" y="2057291"/>
                </a:moveTo>
                <a:lnTo>
                  <a:pt x="1420005" y="2528898"/>
                </a:lnTo>
                <a:lnTo>
                  <a:pt x="1420005" y="2584095"/>
                </a:lnTo>
                <a:lnTo>
                  <a:pt x="1891624" y="3055715"/>
                </a:lnTo>
                <a:lnTo>
                  <a:pt x="2359991" y="2587356"/>
                </a:lnTo>
                <a:lnTo>
                  <a:pt x="2359991" y="2525640"/>
                </a:lnTo>
                <a:close/>
                <a:moveTo>
                  <a:pt x="2942310" y="2057291"/>
                </a:moveTo>
                <a:lnTo>
                  <a:pt x="2470816" y="2528774"/>
                </a:lnTo>
                <a:lnTo>
                  <a:pt x="2470816" y="2584221"/>
                </a:lnTo>
                <a:lnTo>
                  <a:pt x="2942310" y="3055716"/>
                </a:lnTo>
                <a:lnTo>
                  <a:pt x="3410799" y="2587229"/>
                </a:lnTo>
                <a:lnTo>
                  <a:pt x="3410799" y="2525765"/>
                </a:lnTo>
                <a:close/>
                <a:moveTo>
                  <a:pt x="3992986" y="2057290"/>
                </a:moveTo>
                <a:lnTo>
                  <a:pt x="3521627" y="2528649"/>
                </a:lnTo>
                <a:lnTo>
                  <a:pt x="3521627" y="2584345"/>
                </a:lnTo>
                <a:lnTo>
                  <a:pt x="3992986" y="3055715"/>
                </a:lnTo>
                <a:lnTo>
                  <a:pt x="4461596" y="2587094"/>
                </a:lnTo>
                <a:lnTo>
                  <a:pt x="4461596" y="2525899"/>
                </a:lnTo>
                <a:close/>
                <a:moveTo>
                  <a:pt x="840944" y="2057289"/>
                </a:moveTo>
                <a:lnTo>
                  <a:pt x="369198" y="2529024"/>
                </a:lnTo>
                <a:lnTo>
                  <a:pt x="369198" y="2583969"/>
                </a:lnTo>
                <a:lnTo>
                  <a:pt x="840944" y="3055716"/>
                </a:lnTo>
                <a:lnTo>
                  <a:pt x="1309180" y="2587479"/>
                </a:lnTo>
                <a:lnTo>
                  <a:pt x="1309180" y="2525514"/>
                </a:lnTo>
                <a:close/>
                <a:moveTo>
                  <a:pt x="7145007" y="2057289"/>
                </a:moveTo>
                <a:lnTo>
                  <a:pt x="6674030" y="2528255"/>
                </a:lnTo>
                <a:lnTo>
                  <a:pt x="6674030" y="2584733"/>
                </a:lnTo>
                <a:lnTo>
                  <a:pt x="7145010" y="3055713"/>
                </a:lnTo>
                <a:lnTo>
                  <a:pt x="7614013" y="2586710"/>
                </a:lnTo>
                <a:lnTo>
                  <a:pt x="7614013" y="2526283"/>
                </a:lnTo>
                <a:close/>
                <a:moveTo>
                  <a:pt x="5043664" y="2057289"/>
                </a:moveTo>
                <a:lnTo>
                  <a:pt x="4572421" y="2528513"/>
                </a:lnTo>
                <a:lnTo>
                  <a:pt x="4572421" y="2584480"/>
                </a:lnTo>
                <a:lnTo>
                  <a:pt x="5043664" y="3055715"/>
                </a:lnTo>
                <a:lnTo>
                  <a:pt x="5512404" y="2586968"/>
                </a:lnTo>
                <a:lnTo>
                  <a:pt x="5512404" y="2526024"/>
                </a:lnTo>
                <a:close/>
                <a:moveTo>
                  <a:pt x="10297053" y="2057288"/>
                </a:moveTo>
                <a:lnTo>
                  <a:pt x="9826454" y="2527875"/>
                </a:lnTo>
                <a:lnTo>
                  <a:pt x="9826454" y="2585115"/>
                </a:lnTo>
                <a:lnTo>
                  <a:pt x="10297052" y="3055713"/>
                </a:lnTo>
                <a:lnTo>
                  <a:pt x="10766437" y="2586328"/>
                </a:lnTo>
                <a:lnTo>
                  <a:pt x="10766437" y="2526660"/>
                </a:lnTo>
                <a:close/>
                <a:moveTo>
                  <a:pt x="9246373" y="2057288"/>
                </a:moveTo>
                <a:lnTo>
                  <a:pt x="8775646" y="2528002"/>
                </a:lnTo>
                <a:lnTo>
                  <a:pt x="8775646" y="2584986"/>
                </a:lnTo>
                <a:lnTo>
                  <a:pt x="9246373" y="3055713"/>
                </a:lnTo>
                <a:lnTo>
                  <a:pt x="9715629" y="2586457"/>
                </a:lnTo>
                <a:lnTo>
                  <a:pt x="9715629" y="2526532"/>
                </a:lnTo>
                <a:close/>
                <a:moveTo>
                  <a:pt x="8195690" y="2057288"/>
                </a:moveTo>
                <a:lnTo>
                  <a:pt x="7724838" y="2528128"/>
                </a:lnTo>
                <a:lnTo>
                  <a:pt x="7724838" y="2584864"/>
                </a:lnTo>
                <a:lnTo>
                  <a:pt x="8195689" y="3055714"/>
                </a:lnTo>
                <a:lnTo>
                  <a:pt x="8664821" y="2586582"/>
                </a:lnTo>
                <a:lnTo>
                  <a:pt x="8664821" y="2526406"/>
                </a:lnTo>
                <a:close/>
                <a:moveTo>
                  <a:pt x="6094328" y="2057287"/>
                </a:moveTo>
                <a:lnTo>
                  <a:pt x="5623228" y="2528386"/>
                </a:lnTo>
                <a:lnTo>
                  <a:pt x="5623228" y="2584606"/>
                </a:lnTo>
                <a:lnTo>
                  <a:pt x="6094325" y="3055714"/>
                </a:lnTo>
                <a:lnTo>
                  <a:pt x="6563205" y="2586835"/>
                </a:lnTo>
                <a:lnTo>
                  <a:pt x="6563205" y="2526153"/>
                </a:lnTo>
                <a:close/>
                <a:moveTo>
                  <a:pt x="11347736" y="2057286"/>
                </a:moveTo>
                <a:lnTo>
                  <a:pt x="10877262" y="2527747"/>
                </a:lnTo>
                <a:lnTo>
                  <a:pt x="10877262" y="2585241"/>
                </a:lnTo>
                <a:lnTo>
                  <a:pt x="11347734" y="3055713"/>
                </a:lnTo>
                <a:lnTo>
                  <a:pt x="11817249" y="2586199"/>
                </a:lnTo>
                <a:lnTo>
                  <a:pt x="11817249" y="2526787"/>
                </a:lnTo>
                <a:close/>
                <a:moveTo>
                  <a:pt x="258363" y="1973449"/>
                </a:moveTo>
                <a:lnTo>
                  <a:pt x="369188" y="1973449"/>
                </a:lnTo>
                <a:lnTo>
                  <a:pt x="369188" y="2084274"/>
                </a:lnTo>
                <a:lnTo>
                  <a:pt x="258363" y="2084274"/>
                </a:lnTo>
                <a:close/>
                <a:moveTo>
                  <a:pt x="2359980" y="1973449"/>
                </a:moveTo>
                <a:lnTo>
                  <a:pt x="2470805" y="1973449"/>
                </a:lnTo>
                <a:lnTo>
                  <a:pt x="2470805" y="2084274"/>
                </a:lnTo>
                <a:lnTo>
                  <a:pt x="2359980" y="2084274"/>
                </a:lnTo>
                <a:close/>
                <a:moveTo>
                  <a:pt x="1309171" y="1973449"/>
                </a:moveTo>
                <a:lnTo>
                  <a:pt x="1419995" y="1973449"/>
                </a:lnTo>
                <a:lnTo>
                  <a:pt x="1419995" y="2084274"/>
                </a:lnTo>
                <a:lnTo>
                  <a:pt x="1309171" y="2084274"/>
                </a:lnTo>
                <a:close/>
                <a:moveTo>
                  <a:pt x="4461591" y="1973448"/>
                </a:moveTo>
                <a:lnTo>
                  <a:pt x="4572416" y="1973448"/>
                </a:lnTo>
                <a:lnTo>
                  <a:pt x="4572416" y="2084273"/>
                </a:lnTo>
                <a:lnTo>
                  <a:pt x="4461591" y="2084273"/>
                </a:lnTo>
                <a:close/>
                <a:moveTo>
                  <a:pt x="3410788" y="1973448"/>
                </a:moveTo>
                <a:lnTo>
                  <a:pt x="3521614" y="1973448"/>
                </a:lnTo>
                <a:lnTo>
                  <a:pt x="3521614" y="2084273"/>
                </a:lnTo>
                <a:lnTo>
                  <a:pt x="3410788" y="2084273"/>
                </a:lnTo>
                <a:close/>
                <a:moveTo>
                  <a:pt x="6563205" y="1973448"/>
                </a:moveTo>
                <a:lnTo>
                  <a:pt x="6674030" y="1973448"/>
                </a:lnTo>
                <a:lnTo>
                  <a:pt x="6674030" y="2084273"/>
                </a:lnTo>
                <a:lnTo>
                  <a:pt x="6563205" y="2084273"/>
                </a:lnTo>
                <a:close/>
                <a:moveTo>
                  <a:pt x="5512399" y="1973448"/>
                </a:moveTo>
                <a:lnTo>
                  <a:pt x="5623224" y="1973448"/>
                </a:lnTo>
                <a:lnTo>
                  <a:pt x="5623224" y="2084273"/>
                </a:lnTo>
                <a:lnTo>
                  <a:pt x="5512399" y="2084273"/>
                </a:lnTo>
                <a:close/>
                <a:moveTo>
                  <a:pt x="7614013" y="1973448"/>
                </a:moveTo>
                <a:lnTo>
                  <a:pt x="7724838" y="1973448"/>
                </a:lnTo>
                <a:lnTo>
                  <a:pt x="7724838" y="2084273"/>
                </a:lnTo>
                <a:lnTo>
                  <a:pt x="7614013" y="2084273"/>
                </a:lnTo>
                <a:close/>
                <a:moveTo>
                  <a:pt x="9715629" y="1973448"/>
                </a:moveTo>
                <a:lnTo>
                  <a:pt x="9826454" y="1973448"/>
                </a:lnTo>
                <a:lnTo>
                  <a:pt x="9826454" y="2084273"/>
                </a:lnTo>
                <a:lnTo>
                  <a:pt x="9715629" y="2084273"/>
                </a:lnTo>
                <a:close/>
                <a:moveTo>
                  <a:pt x="8664821" y="1973448"/>
                </a:moveTo>
                <a:lnTo>
                  <a:pt x="8775646" y="1973448"/>
                </a:lnTo>
                <a:lnTo>
                  <a:pt x="8775646" y="2084273"/>
                </a:lnTo>
                <a:lnTo>
                  <a:pt x="8664821" y="2084273"/>
                </a:lnTo>
                <a:close/>
                <a:moveTo>
                  <a:pt x="11817249" y="1973448"/>
                </a:moveTo>
                <a:lnTo>
                  <a:pt x="11928074" y="1973448"/>
                </a:lnTo>
                <a:lnTo>
                  <a:pt x="11928074" y="2084273"/>
                </a:lnTo>
                <a:lnTo>
                  <a:pt x="11817249" y="2084273"/>
                </a:lnTo>
                <a:close/>
                <a:moveTo>
                  <a:pt x="10766437" y="1973448"/>
                </a:moveTo>
                <a:lnTo>
                  <a:pt x="10877262" y="1973448"/>
                </a:lnTo>
                <a:lnTo>
                  <a:pt x="10877262" y="2084273"/>
                </a:lnTo>
                <a:lnTo>
                  <a:pt x="10766437" y="2084273"/>
                </a:lnTo>
                <a:close/>
                <a:moveTo>
                  <a:pt x="3441643" y="1557959"/>
                </a:moveTo>
                <a:lnTo>
                  <a:pt x="2968431" y="2031169"/>
                </a:lnTo>
                <a:lnTo>
                  <a:pt x="3437348" y="2500070"/>
                </a:lnTo>
                <a:lnTo>
                  <a:pt x="3497959" y="2500070"/>
                </a:lnTo>
                <a:lnTo>
                  <a:pt x="3966865" y="2031168"/>
                </a:lnTo>
                <a:lnTo>
                  <a:pt x="3493665" y="1557959"/>
                </a:lnTo>
                <a:close/>
                <a:moveTo>
                  <a:pt x="2390961" y="1557959"/>
                </a:moveTo>
                <a:lnTo>
                  <a:pt x="1917745" y="2031169"/>
                </a:lnTo>
                <a:lnTo>
                  <a:pt x="2386665" y="2500070"/>
                </a:lnTo>
                <a:lnTo>
                  <a:pt x="2447277" y="2500070"/>
                </a:lnTo>
                <a:lnTo>
                  <a:pt x="2916189" y="2031169"/>
                </a:lnTo>
                <a:lnTo>
                  <a:pt x="2442980" y="1557959"/>
                </a:lnTo>
                <a:close/>
                <a:moveTo>
                  <a:pt x="1340273" y="1557959"/>
                </a:moveTo>
                <a:lnTo>
                  <a:pt x="867066" y="2031167"/>
                </a:lnTo>
                <a:lnTo>
                  <a:pt x="1335980" y="2500070"/>
                </a:lnTo>
                <a:lnTo>
                  <a:pt x="1396589" y="2500070"/>
                </a:lnTo>
                <a:lnTo>
                  <a:pt x="1865501" y="2031169"/>
                </a:lnTo>
                <a:lnTo>
                  <a:pt x="1392293" y="1557959"/>
                </a:lnTo>
                <a:close/>
                <a:moveTo>
                  <a:pt x="5542986" y="1557958"/>
                </a:moveTo>
                <a:lnTo>
                  <a:pt x="5069790" y="2031167"/>
                </a:lnTo>
                <a:lnTo>
                  <a:pt x="5538694" y="2500070"/>
                </a:lnTo>
                <a:lnTo>
                  <a:pt x="5599302" y="2500070"/>
                </a:lnTo>
                <a:lnTo>
                  <a:pt x="6068206" y="2031166"/>
                </a:lnTo>
                <a:lnTo>
                  <a:pt x="5595011" y="1557958"/>
                </a:lnTo>
                <a:close/>
                <a:moveTo>
                  <a:pt x="4492305" y="1557958"/>
                </a:moveTo>
                <a:lnTo>
                  <a:pt x="4019109" y="2031168"/>
                </a:lnTo>
                <a:lnTo>
                  <a:pt x="4488010" y="2500070"/>
                </a:lnTo>
                <a:lnTo>
                  <a:pt x="4548620" y="2500070"/>
                </a:lnTo>
                <a:lnTo>
                  <a:pt x="5017539" y="2031167"/>
                </a:lnTo>
                <a:lnTo>
                  <a:pt x="4544326" y="1557958"/>
                </a:lnTo>
                <a:close/>
                <a:moveTo>
                  <a:pt x="7644337" y="1557958"/>
                </a:moveTo>
                <a:lnTo>
                  <a:pt x="7171129" y="2031167"/>
                </a:lnTo>
                <a:lnTo>
                  <a:pt x="7640044" y="2500070"/>
                </a:lnTo>
                <a:lnTo>
                  <a:pt x="7700653" y="2500070"/>
                </a:lnTo>
                <a:lnTo>
                  <a:pt x="8169569" y="2031167"/>
                </a:lnTo>
                <a:lnTo>
                  <a:pt x="7696361" y="1557958"/>
                </a:lnTo>
                <a:close/>
                <a:moveTo>
                  <a:pt x="6593656" y="1557958"/>
                </a:moveTo>
                <a:lnTo>
                  <a:pt x="6120450" y="2031165"/>
                </a:lnTo>
                <a:lnTo>
                  <a:pt x="6589366" y="2500070"/>
                </a:lnTo>
                <a:lnTo>
                  <a:pt x="6649970" y="2500070"/>
                </a:lnTo>
                <a:lnTo>
                  <a:pt x="7118885" y="2031167"/>
                </a:lnTo>
                <a:lnTo>
                  <a:pt x="6645676" y="1557958"/>
                </a:lnTo>
                <a:close/>
                <a:moveTo>
                  <a:pt x="9745703" y="1557958"/>
                </a:moveTo>
                <a:lnTo>
                  <a:pt x="9272494" y="2031167"/>
                </a:lnTo>
                <a:lnTo>
                  <a:pt x="9741408" y="2500070"/>
                </a:lnTo>
                <a:lnTo>
                  <a:pt x="9802016" y="2500070"/>
                </a:lnTo>
                <a:lnTo>
                  <a:pt x="10270931" y="2031167"/>
                </a:lnTo>
                <a:lnTo>
                  <a:pt x="9797723" y="1557958"/>
                </a:lnTo>
                <a:close/>
                <a:moveTo>
                  <a:pt x="8695019" y="1557958"/>
                </a:moveTo>
                <a:lnTo>
                  <a:pt x="8221812" y="2031166"/>
                </a:lnTo>
                <a:lnTo>
                  <a:pt x="8690730" y="2500070"/>
                </a:lnTo>
                <a:lnTo>
                  <a:pt x="8751334" y="2500070"/>
                </a:lnTo>
                <a:lnTo>
                  <a:pt x="9220250" y="2031166"/>
                </a:lnTo>
                <a:lnTo>
                  <a:pt x="8747043" y="1557958"/>
                </a:lnTo>
                <a:close/>
                <a:moveTo>
                  <a:pt x="10796383" y="1557958"/>
                </a:moveTo>
                <a:lnTo>
                  <a:pt x="10323175" y="2031166"/>
                </a:lnTo>
                <a:lnTo>
                  <a:pt x="10792091" y="2500070"/>
                </a:lnTo>
                <a:lnTo>
                  <a:pt x="10852696" y="2500070"/>
                </a:lnTo>
                <a:lnTo>
                  <a:pt x="11321614" y="2031164"/>
                </a:lnTo>
                <a:lnTo>
                  <a:pt x="10848409" y="1557958"/>
                </a:lnTo>
                <a:close/>
                <a:moveTo>
                  <a:pt x="783781" y="1447135"/>
                </a:moveTo>
                <a:lnTo>
                  <a:pt x="894606" y="1447135"/>
                </a:lnTo>
                <a:lnTo>
                  <a:pt x="894606" y="1557959"/>
                </a:lnTo>
                <a:lnTo>
                  <a:pt x="783781" y="1557959"/>
                </a:lnTo>
                <a:close/>
                <a:moveTo>
                  <a:pt x="1834586" y="1447134"/>
                </a:moveTo>
                <a:lnTo>
                  <a:pt x="1945411" y="1447134"/>
                </a:lnTo>
                <a:lnTo>
                  <a:pt x="1945411" y="1557959"/>
                </a:lnTo>
                <a:lnTo>
                  <a:pt x="1834586" y="1557959"/>
                </a:lnTo>
                <a:close/>
                <a:moveTo>
                  <a:pt x="4987002" y="1447134"/>
                </a:moveTo>
                <a:lnTo>
                  <a:pt x="5097832" y="1447134"/>
                </a:lnTo>
                <a:lnTo>
                  <a:pt x="5097832" y="1557958"/>
                </a:lnTo>
                <a:lnTo>
                  <a:pt x="4987002" y="1557958"/>
                </a:lnTo>
                <a:close/>
                <a:moveTo>
                  <a:pt x="3936204" y="1447134"/>
                </a:moveTo>
                <a:lnTo>
                  <a:pt x="4047028" y="1447134"/>
                </a:lnTo>
                <a:lnTo>
                  <a:pt x="4047028" y="1557959"/>
                </a:lnTo>
                <a:lnTo>
                  <a:pt x="3936204" y="1557959"/>
                </a:lnTo>
                <a:close/>
                <a:moveTo>
                  <a:pt x="2885398" y="1447134"/>
                </a:moveTo>
                <a:lnTo>
                  <a:pt x="2996224" y="1447134"/>
                </a:lnTo>
                <a:lnTo>
                  <a:pt x="2996224" y="1557959"/>
                </a:lnTo>
                <a:lnTo>
                  <a:pt x="2885398" y="1557959"/>
                </a:lnTo>
                <a:close/>
                <a:moveTo>
                  <a:pt x="6037801" y="1447133"/>
                </a:moveTo>
                <a:lnTo>
                  <a:pt x="6148626" y="1447133"/>
                </a:lnTo>
                <a:lnTo>
                  <a:pt x="6148626" y="1557958"/>
                </a:lnTo>
                <a:lnTo>
                  <a:pt x="6037801" y="1557958"/>
                </a:lnTo>
                <a:close/>
                <a:moveTo>
                  <a:pt x="9190225" y="1447133"/>
                </a:moveTo>
                <a:lnTo>
                  <a:pt x="9301050" y="1447133"/>
                </a:lnTo>
                <a:lnTo>
                  <a:pt x="9301050" y="1557958"/>
                </a:lnTo>
                <a:lnTo>
                  <a:pt x="9190225" y="1557958"/>
                </a:lnTo>
                <a:close/>
                <a:moveTo>
                  <a:pt x="8139417" y="1447133"/>
                </a:moveTo>
                <a:lnTo>
                  <a:pt x="8250242" y="1447133"/>
                </a:lnTo>
                <a:lnTo>
                  <a:pt x="8250242" y="1557958"/>
                </a:lnTo>
                <a:lnTo>
                  <a:pt x="8139417" y="1557958"/>
                </a:lnTo>
                <a:close/>
                <a:moveTo>
                  <a:pt x="7088609" y="1447133"/>
                </a:moveTo>
                <a:lnTo>
                  <a:pt x="7199434" y="1447133"/>
                </a:lnTo>
                <a:lnTo>
                  <a:pt x="7199434" y="1557958"/>
                </a:lnTo>
                <a:lnTo>
                  <a:pt x="7088609" y="1557958"/>
                </a:lnTo>
                <a:close/>
                <a:moveTo>
                  <a:pt x="10241033" y="1447133"/>
                </a:moveTo>
                <a:lnTo>
                  <a:pt x="10351858" y="1447133"/>
                </a:lnTo>
                <a:lnTo>
                  <a:pt x="10351858" y="1557957"/>
                </a:lnTo>
                <a:lnTo>
                  <a:pt x="10241033" y="1557957"/>
                </a:lnTo>
                <a:close/>
                <a:moveTo>
                  <a:pt x="11291841" y="1447133"/>
                </a:moveTo>
                <a:lnTo>
                  <a:pt x="11402666" y="1447133"/>
                </a:lnTo>
                <a:lnTo>
                  <a:pt x="11402666" y="1557957"/>
                </a:lnTo>
                <a:lnTo>
                  <a:pt x="11291841" y="1557957"/>
                </a:lnTo>
                <a:close/>
                <a:moveTo>
                  <a:pt x="2942310" y="1006607"/>
                </a:moveTo>
                <a:lnTo>
                  <a:pt x="2470820" y="1478100"/>
                </a:lnTo>
                <a:lnTo>
                  <a:pt x="2470820" y="1533556"/>
                </a:lnTo>
                <a:lnTo>
                  <a:pt x="2942310" y="2005047"/>
                </a:lnTo>
                <a:lnTo>
                  <a:pt x="3410804" y="1536556"/>
                </a:lnTo>
                <a:lnTo>
                  <a:pt x="3410804" y="1475099"/>
                </a:lnTo>
                <a:close/>
                <a:moveTo>
                  <a:pt x="1891623" y="1006607"/>
                </a:moveTo>
                <a:lnTo>
                  <a:pt x="1420008" y="1478224"/>
                </a:lnTo>
                <a:lnTo>
                  <a:pt x="1420008" y="1533431"/>
                </a:lnTo>
                <a:lnTo>
                  <a:pt x="1891623" y="2005047"/>
                </a:lnTo>
                <a:lnTo>
                  <a:pt x="2359996" y="1536681"/>
                </a:lnTo>
                <a:lnTo>
                  <a:pt x="2359996" y="1474975"/>
                </a:lnTo>
                <a:close/>
                <a:moveTo>
                  <a:pt x="840943" y="1006607"/>
                </a:moveTo>
                <a:lnTo>
                  <a:pt x="369202" y="1478351"/>
                </a:lnTo>
                <a:lnTo>
                  <a:pt x="369202" y="1533303"/>
                </a:lnTo>
                <a:lnTo>
                  <a:pt x="840944" y="2005046"/>
                </a:lnTo>
                <a:lnTo>
                  <a:pt x="1309184" y="1536806"/>
                </a:lnTo>
                <a:lnTo>
                  <a:pt x="1309184" y="1474850"/>
                </a:lnTo>
                <a:close/>
                <a:moveTo>
                  <a:pt x="3992987" y="1006606"/>
                </a:moveTo>
                <a:lnTo>
                  <a:pt x="3521631" y="1477974"/>
                </a:lnTo>
                <a:lnTo>
                  <a:pt x="3521631" y="1533680"/>
                </a:lnTo>
                <a:lnTo>
                  <a:pt x="3992986" y="2005046"/>
                </a:lnTo>
                <a:lnTo>
                  <a:pt x="4461598" y="1536423"/>
                </a:lnTo>
                <a:lnTo>
                  <a:pt x="4461598" y="1475230"/>
                </a:lnTo>
                <a:close/>
                <a:moveTo>
                  <a:pt x="6094326" y="1006605"/>
                </a:moveTo>
                <a:lnTo>
                  <a:pt x="5623230" y="1477714"/>
                </a:lnTo>
                <a:lnTo>
                  <a:pt x="5623230" y="1533934"/>
                </a:lnTo>
                <a:lnTo>
                  <a:pt x="6094328" y="2005044"/>
                </a:lnTo>
                <a:lnTo>
                  <a:pt x="6563205" y="1536166"/>
                </a:lnTo>
                <a:lnTo>
                  <a:pt x="6563205" y="1475487"/>
                </a:lnTo>
                <a:close/>
                <a:moveTo>
                  <a:pt x="9246371" y="1006604"/>
                </a:moveTo>
                <a:lnTo>
                  <a:pt x="8775646" y="1477332"/>
                </a:lnTo>
                <a:lnTo>
                  <a:pt x="8775646" y="1534319"/>
                </a:lnTo>
                <a:lnTo>
                  <a:pt x="9246371" y="2005045"/>
                </a:lnTo>
                <a:lnTo>
                  <a:pt x="9715629" y="1535786"/>
                </a:lnTo>
                <a:lnTo>
                  <a:pt x="9715629" y="1475864"/>
                </a:lnTo>
                <a:close/>
                <a:moveTo>
                  <a:pt x="5043669" y="1006604"/>
                </a:moveTo>
                <a:lnTo>
                  <a:pt x="4572422" y="1477843"/>
                </a:lnTo>
                <a:lnTo>
                  <a:pt x="4572422" y="1533811"/>
                </a:lnTo>
                <a:lnTo>
                  <a:pt x="5043664" y="2005045"/>
                </a:lnTo>
                <a:lnTo>
                  <a:pt x="5512407" y="1536296"/>
                </a:lnTo>
                <a:lnTo>
                  <a:pt x="5512407" y="1475351"/>
                </a:lnTo>
                <a:close/>
                <a:moveTo>
                  <a:pt x="11347735" y="1006604"/>
                </a:moveTo>
                <a:lnTo>
                  <a:pt x="10877262" y="1477079"/>
                </a:lnTo>
                <a:lnTo>
                  <a:pt x="10877262" y="1534567"/>
                </a:lnTo>
                <a:lnTo>
                  <a:pt x="11347736" y="2005041"/>
                </a:lnTo>
                <a:lnTo>
                  <a:pt x="11817249" y="1535528"/>
                </a:lnTo>
                <a:lnTo>
                  <a:pt x="11817249" y="1476120"/>
                </a:lnTo>
                <a:close/>
                <a:moveTo>
                  <a:pt x="8195690" y="1006604"/>
                </a:moveTo>
                <a:lnTo>
                  <a:pt x="7724838" y="1477458"/>
                </a:lnTo>
                <a:lnTo>
                  <a:pt x="7724838" y="1534191"/>
                </a:lnTo>
                <a:lnTo>
                  <a:pt x="8195691" y="2005044"/>
                </a:lnTo>
                <a:lnTo>
                  <a:pt x="8664821" y="1535914"/>
                </a:lnTo>
                <a:lnTo>
                  <a:pt x="8664821" y="1475736"/>
                </a:lnTo>
                <a:close/>
                <a:moveTo>
                  <a:pt x="7145009" y="1006604"/>
                </a:moveTo>
                <a:lnTo>
                  <a:pt x="6674030" y="1477584"/>
                </a:lnTo>
                <a:lnTo>
                  <a:pt x="6674030" y="1534069"/>
                </a:lnTo>
                <a:lnTo>
                  <a:pt x="7145007" y="2005046"/>
                </a:lnTo>
                <a:lnTo>
                  <a:pt x="7614013" y="1536039"/>
                </a:lnTo>
                <a:lnTo>
                  <a:pt x="7614013" y="1475610"/>
                </a:lnTo>
                <a:close/>
                <a:moveTo>
                  <a:pt x="10297056" y="1006603"/>
                </a:moveTo>
                <a:lnTo>
                  <a:pt x="9826454" y="1477207"/>
                </a:lnTo>
                <a:lnTo>
                  <a:pt x="9826454" y="1534445"/>
                </a:lnTo>
                <a:lnTo>
                  <a:pt x="10297053" y="2005045"/>
                </a:lnTo>
                <a:lnTo>
                  <a:pt x="10766437" y="1535660"/>
                </a:lnTo>
                <a:lnTo>
                  <a:pt x="10766437" y="1475986"/>
                </a:lnTo>
                <a:close/>
                <a:moveTo>
                  <a:pt x="258361" y="922634"/>
                </a:moveTo>
                <a:lnTo>
                  <a:pt x="369186" y="922634"/>
                </a:lnTo>
                <a:lnTo>
                  <a:pt x="369186" y="1033459"/>
                </a:lnTo>
                <a:lnTo>
                  <a:pt x="258361" y="1033459"/>
                </a:lnTo>
                <a:close/>
                <a:moveTo>
                  <a:pt x="2359977" y="922633"/>
                </a:moveTo>
                <a:lnTo>
                  <a:pt x="2470802" y="922633"/>
                </a:lnTo>
                <a:lnTo>
                  <a:pt x="2470802" y="1033458"/>
                </a:lnTo>
                <a:lnTo>
                  <a:pt x="2359977" y="1033458"/>
                </a:lnTo>
                <a:close/>
                <a:moveTo>
                  <a:pt x="1309169" y="922633"/>
                </a:moveTo>
                <a:lnTo>
                  <a:pt x="1419993" y="922633"/>
                </a:lnTo>
                <a:lnTo>
                  <a:pt x="1419993" y="1033458"/>
                </a:lnTo>
                <a:lnTo>
                  <a:pt x="1309169" y="1033458"/>
                </a:lnTo>
                <a:close/>
                <a:moveTo>
                  <a:pt x="5512398" y="922633"/>
                </a:moveTo>
                <a:lnTo>
                  <a:pt x="5623223" y="922633"/>
                </a:lnTo>
                <a:lnTo>
                  <a:pt x="5623223" y="1033458"/>
                </a:lnTo>
                <a:lnTo>
                  <a:pt x="5512398" y="1033458"/>
                </a:lnTo>
                <a:close/>
                <a:moveTo>
                  <a:pt x="4461591" y="922633"/>
                </a:moveTo>
                <a:lnTo>
                  <a:pt x="4572415" y="922633"/>
                </a:lnTo>
                <a:lnTo>
                  <a:pt x="4572415" y="1033458"/>
                </a:lnTo>
                <a:lnTo>
                  <a:pt x="4461591" y="1033458"/>
                </a:lnTo>
                <a:close/>
                <a:moveTo>
                  <a:pt x="3410785" y="922633"/>
                </a:moveTo>
                <a:lnTo>
                  <a:pt x="3521610" y="922633"/>
                </a:lnTo>
                <a:lnTo>
                  <a:pt x="3521610" y="1033458"/>
                </a:lnTo>
                <a:lnTo>
                  <a:pt x="3410785" y="1033458"/>
                </a:lnTo>
                <a:close/>
                <a:moveTo>
                  <a:pt x="7614013" y="922633"/>
                </a:moveTo>
                <a:lnTo>
                  <a:pt x="7724838" y="922633"/>
                </a:lnTo>
                <a:lnTo>
                  <a:pt x="7724838" y="1033458"/>
                </a:lnTo>
                <a:lnTo>
                  <a:pt x="7614013" y="1033458"/>
                </a:lnTo>
                <a:close/>
                <a:moveTo>
                  <a:pt x="6563205" y="922633"/>
                </a:moveTo>
                <a:lnTo>
                  <a:pt x="6674030" y="922633"/>
                </a:lnTo>
                <a:lnTo>
                  <a:pt x="6674030" y="1033458"/>
                </a:lnTo>
                <a:lnTo>
                  <a:pt x="6563205" y="1033458"/>
                </a:lnTo>
                <a:close/>
                <a:moveTo>
                  <a:pt x="10766437" y="922633"/>
                </a:moveTo>
                <a:lnTo>
                  <a:pt x="10877262" y="922633"/>
                </a:lnTo>
                <a:lnTo>
                  <a:pt x="10877262" y="1033458"/>
                </a:lnTo>
                <a:lnTo>
                  <a:pt x="10766437" y="1033458"/>
                </a:lnTo>
                <a:close/>
                <a:moveTo>
                  <a:pt x="9715629" y="922633"/>
                </a:moveTo>
                <a:lnTo>
                  <a:pt x="9826454" y="922633"/>
                </a:lnTo>
                <a:lnTo>
                  <a:pt x="9826454" y="1033458"/>
                </a:lnTo>
                <a:lnTo>
                  <a:pt x="9715629" y="1033458"/>
                </a:lnTo>
                <a:close/>
                <a:moveTo>
                  <a:pt x="8664821" y="922633"/>
                </a:moveTo>
                <a:lnTo>
                  <a:pt x="8775646" y="922633"/>
                </a:lnTo>
                <a:lnTo>
                  <a:pt x="8775646" y="1033458"/>
                </a:lnTo>
                <a:lnTo>
                  <a:pt x="8664821" y="1033458"/>
                </a:lnTo>
                <a:close/>
                <a:moveTo>
                  <a:pt x="11817249" y="922633"/>
                </a:moveTo>
                <a:lnTo>
                  <a:pt x="11928074" y="922633"/>
                </a:lnTo>
                <a:lnTo>
                  <a:pt x="11928074" y="1033458"/>
                </a:lnTo>
                <a:lnTo>
                  <a:pt x="11817249" y="1033458"/>
                </a:lnTo>
                <a:close/>
                <a:moveTo>
                  <a:pt x="1337485" y="510062"/>
                </a:moveTo>
                <a:lnTo>
                  <a:pt x="867065" y="980486"/>
                </a:lnTo>
                <a:lnTo>
                  <a:pt x="1333712" y="1447134"/>
                </a:lnTo>
                <a:lnTo>
                  <a:pt x="1398855" y="1447134"/>
                </a:lnTo>
                <a:lnTo>
                  <a:pt x="1865501" y="980486"/>
                </a:lnTo>
                <a:lnTo>
                  <a:pt x="1395081" y="510062"/>
                </a:lnTo>
                <a:close/>
                <a:moveTo>
                  <a:pt x="2388173" y="510062"/>
                </a:moveTo>
                <a:lnTo>
                  <a:pt x="1917745" y="980486"/>
                </a:lnTo>
                <a:lnTo>
                  <a:pt x="2384399" y="1447134"/>
                </a:lnTo>
                <a:lnTo>
                  <a:pt x="2449542" y="1447134"/>
                </a:lnTo>
                <a:lnTo>
                  <a:pt x="2916189" y="980486"/>
                </a:lnTo>
                <a:lnTo>
                  <a:pt x="2445767" y="510062"/>
                </a:lnTo>
                <a:close/>
                <a:moveTo>
                  <a:pt x="3438856" y="510062"/>
                </a:moveTo>
                <a:lnTo>
                  <a:pt x="2968432" y="980486"/>
                </a:lnTo>
                <a:lnTo>
                  <a:pt x="3435083" y="1447134"/>
                </a:lnTo>
                <a:lnTo>
                  <a:pt x="3500228" y="1447134"/>
                </a:lnTo>
                <a:lnTo>
                  <a:pt x="3966865" y="980485"/>
                </a:lnTo>
                <a:lnTo>
                  <a:pt x="3496454" y="510062"/>
                </a:lnTo>
                <a:close/>
                <a:moveTo>
                  <a:pt x="4489518" y="510062"/>
                </a:moveTo>
                <a:lnTo>
                  <a:pt x="4019109" y="980485"/>
                </a:lnTo>
                <a:lnTo>
                  <a:pt x="4485744" y="1447134"/>
                </a:lnTo>
                <a:lnTo>
                  <a:pt x="4550887" y="1447134"/>
                </a:lnTo>
                <a:lnTo>
                  <a:pt x="5017543" y="980483"/>
                </a:lnTo>
                <a:lnTo>
                  <a:pt x="4547118" y="510062"/>
                </a:lnTo>
                <a:close/>
                <a:moveTo>
                  <a:pt x="5540201" y="510062"/>
                </a:moveTo>
                <a:lnTo>
                  <a:pt x="5069792" y="980483"/>
                </a:lnTo>
                <a:lnTo>
                  <a:pt x="5536431" y="1447134"/>
                </a:lnTo>
                <a:lnTo>
                  <a:pt x="5601567" y="1447134"/>
                </a:lnTo>
                <a:lnTo>
                  <a:pt x="6068204" y="980484"/>
                </a:lnTo>
                <a:lnTo>
                  <a:pt x="5597797" y="510062"/>
                </a:lnTo>
                <a:close/>
                <a:moveTo>
                  <a:pt x="6590867" y="510062"/>
                </a:moveTo>
                <a:lnTo>
                  <a:pt x="6120447" y="980484"/>
                </a:lnTo>
                <a:lnTo>
                  <a:pt x="6587095" y="1447133"/>
                </a:lnTo>
                <a:lnTo>
                  <a:pt x="6652238" y="1447133"/>
                </a:lnTo>
                <a:lnTo>
                  <a:pt x="7118887" y="980483"/>
                </a:lnTo>
                <a:lnTo>
                  <a:pt x="6648468" y="510062"/>
                </a:lnTo>
                <a:close/>
                <a:moveTo>
                  <a:pt x="7641550" y="510061"/>
                </a:moveTo>
                <a:lnTo>
                  <a:pt x="7171131" y="980482"/>
                </a:lnTo>
                <a:lnTo>
                  <a:pt x="7637780" y="1447133"/>
                </a:lnTo>
                <a:lnTo>
                  <a:pt x="7702919" y="1447133"/>
                </a:lnTo>
                <a:lnTo>
                  <a:pt x="8169568" y="980483"/>
                </a:lnTo>
                <a:lnTo>
                  <a:pt x="7699149" y="510061"/>
                </a:lnTo>
                <a:close/>
                <a:moveTo>
                  <a:pt x="8692232" y="510061"/>
                </a:moveTo>
                <a:lnTo>
                  <a:pt x="8221811" y="980484"/>
                </a:lnTo>
                <a:lnTo>
                  <a:pt x="8688459" y="1447133"/>
                </a:lnTo>
                <a:lnTo>
                  <a:pt x="8753603" y="1447133"/>
                </a:lnTo>
                <a:lnTo>
                  <a:pt x="9220250" y="980484"/>
                </a:lnTo>
                <a:lnTo>
                  <a:pt x="8749829" y="510061"/>
                </a:lnTo>
                <a:close/>
                <a:moveTo>
                  <a:pt x="10793597" y="510061"/>
                </a:moveTo>
                <a:lnTo>
                  <a:pt x="10323178" y="980482"/>
                </a:lnTo>
                <a:lnTo>
                  <a:pt x="10789828" y="1447133"/>
                </a:lnTo>
                <a:lnTo>
                  <a:pt x="10854964" y="1447133"/>
                </a:lnTo>
                <a:lnTo>
                  <a:pt x="11321613" y="980483"/>
                </a:lnTo>
                <a:lnTo>
                  <a:pt x="10851193" y="510061"/>
                </a:lnTo>
                <a:close/>
                <a:moveTo>
                  <a:pt x="9742913" y="510061"/>
                </a:moveTo>
                <a:lnTo>
                  <a:pt x="9272493" y="980483"/>
                </a:lnTo>
                <a:lnTo>
                  <a:pt x="9739141" y="1447133"/>
                </a:lnTo>
                <a:lnTo>
                  <a:pt x="9804283" y="1447133"/>
                </a:lnTo>
                <a:lnTo>
                  <a:pt x="10270933" y="980481"/>
                </a:lnTo>
                <a:lnTo>
                  <a:pt x="9800515" y="510061"/>
                </a:lnTo>
                <a:close/>
                <a:moveTo>
                  <a:pt x="783785" y="399238"/>
                </a:moveTo>
                <a:lnTo>
                  <a:pt x="894609" y="399238"/>
                </a:lnTo>
                <a:lnTo>
                  <a:pt x="894609" y="510062"/>
                </a:lnTo>
                <a:lnTo>
                  <a:pt x="783785" y="510062"/>
                </a:lnTo>
                <a:close/>
                <a:moveTo>
                  <a:pt x="2885401" y="399237"/>
                </a:moveTo>
                <a:lnTo>
                  <a:pt x="2996227" y="399237"/>
                </a:lnTo>
                <a:lnTo>
                  <a:pt x="2996227" y="510062"/>
                </a:lnTo>
                <a:lnTo>
                  <a:pt x="2885401" y="510062"/>
                </a:lnTo>
                <a:close/>
                <a:moveTo>
                  <a:pt x="1834590" y="399237"/>
                </a:moveTo>
                <a:lnTo>
                  <a:pt x="1945415" y="399237"/>
                </a:lnTo>
                <a:lnTo>
                  <a:pt x="1945415" y="510062"/>
                </a:lnTo>
                <a:lnTo>
                  <a:pt x="1834590" y="510062"/>
                </a:lnTo>
                <a:close/>
                <a:moveTo>
                  <a:pt x="3936208" y="399237"/>
                </a:moveTo>
                <a:lnTo>
                  <a:pt x="4047032" y="399237"/>
                </a:lnTo>
                <a:lnTo>
                  <a:pt x="4047032" y="510062"/>
                </a:lnTo>
                <a:lnTo>
                  <a:pt x="3936208" y="510062"/>
                </a:lnTo>
                <a:close/>
                <a:moveTo>
                  <a:pt x="4987004" y="399237"/>
                </a:moveTo>
                <a:lnTo>
                  <a:pt x="5097834" y="399237"/>
                </a:lnTo>
                <a:lnTo>
                  <a:pt x="5097834" y="510062"/>
                </a:lnTo>
                <a:lnTo>
                  <a:pt x="4987004" y="510062"/>
                </a:lnTo>
                <a:close/>
                <a:moveTo>
                  <a:pt x="6037802" y="399237"/>
                </a:moveTo>
                <a:lnTo>
                  <a:pt x="6148626" y="399237"/>
                </a:lnTo>
                <a:lnTo>
                  <a:pt x="6148626" y="510062"/>
                </a:lnTo>
                <a:lnTo>
                  <a:pt x="6037802" y="510062"/>
                </a:lnTo>
                <a:close/>
                <a:moveTo>
                  <a:pt x="7088609" y="399237"/>
                </a:moveTo>
                <a:lnTo>
                  <a:pt x="7199434" y="399237"/>
                </a:lnTo>
                <a:lnTo>
                  <a:pt x="7199434" y="510061"/>
                </a:lnTo>
                <a:lnTo>
                  <a:pt x="7088609" y="510061"/>
                </a:lnTo>
                <a:close/>
                <a:moveTo>
                  <a:pt x="8139417" y="399237"/>
                </a:moveTo>
                <a:lnTo>
                  <a:pt x="8250242" y="399237"/>
                </a:lnTo>
                <a:lnTo>
                  <a:pt x="8250242" y="510061"/>
                </a:lnTo>
                <a:lnTo>
                  <a:pt x="8139417" y="510061"/>
                </a:lnTo>
                <a:close/>
                <a:moveTo>
                  <a:pt x="9190225" y="399236"/>
                </a:moveTo>
                <a:lnTo>
                  <a:pt x="9301050" y="399236"/>
                </a:lnTo>
                <a:lnTo>
                  <a:pt x="9301050" y="510061"/>
                </a:lnTo>
                <a:lnTo>
                  <a:pt x="9190225" y="510061"/>
                </a:lnTo>
                <a:close/>
                <a:moveTo>
                  <a:pt x="10241033" y="399236"/>
                </a:moveTo>
                <a:lnTo>
                  <a:pt x="10351858" y="399236"/>
                </a:lnTo>
                <a:lnTo>
                  <a:pt x="10351858" y="510061"/>
                </a:lnTo>
                <a:lnTo>
                  <a:pt x="10241033" y="510061"/>
                </a:lnTo>
                <a:close/>
                <a:moveTo>
                  <a:pt x="11291841" y="399236"/>
                </a:moveTo>
                <a:lnTo>
                  <a:pt x="11402666" y="399236"/>
                </a:lnTo>
                <a:lnTo>
                  <a:pt x="11402666" y="510061"/>
                </a:lnTo>
                <a:lnTo>
                  <a:pt x="11291841" y="510061"/>
                </a:lnTo>
                <a:close/>
                <a:moveTo>
                  <a:pt x="6138405" y="0"/>
                </a:moveTo>
                <a:lnTo>
                  <a:pt x="6190649" y="0"/>
                </a:lnTo>
                <a:lnTo>
                  <a:pt x="6589887" y="399237"/>
                </a:lnTo>
                <a:lnTo>
                  <a:pt x="6649449" y="399237"/>
                </a:lnTo>
                <a:lnTo>
                  <a:pt x="7048684" y="2"/>
                </a:lnTo>
                <a:lnTo>
                  <a:pt x="7100928" y="2"/>
                </a:lnTo>
                <a:lnTo>
                  <a:pt x="6674030" y="426899"/>
                </a:lnTo>
                <a:lnTo>
                  <a:pt x="6674030" y="483379"/>
                </a:lnTo>
                <a:lnTo>
                  <a:pt x="7145009" y="954361"/>
                </a:lnTo>
                <a:lnTo>
                  <a:pt x="7614013" y="485355"/>
                </a:lnTo>
                <a:lnTo>
                  <a:pt x="7614013" y="424926"/>
                </a:lnTo>
                <a:lnTo>
                  <a:pt x="7189086" y="0"/>
                </a:lnTo>
                <a:lnTo>
                  <a:pt x="7241329" y="0"/>
                </a:lnTo>
                <a:lnTo>
                  <a:pt x="7640566" y="399237"/>
                </a:lnTo>
                <a:lnTo>
                  <a:pt x="7700131" y="399237"/>
                </a:lnTo>
                <a:lnTo>
                  <a:pt x="8099367" y="1"/>
                </a:lnTo>
                <a:lnTo>
                  <a:pt x="8151611" y="1"/>
                </a:lnTo>
                <a:lnTo>
                  <a:pt x="7724838" y="426774"/>
                </a:lnTo>
                <a:lnTo>
                  <a:pt x="7724838" y="483508"/>
                </a:lnTo>
                <a:lnTo>
                  <a:pt x="8195689" y="954363"/>
                </a:lnTo>
                <a:lnTo>
                  <a:pt x="8664821" y="485229"/>
                </a:lnTo>
                <a:lnTo>
                  <a:pt x="8664821" y="425053"/>
                </a:lnTo>
                <a:lnTo>
                  <a:pt x="8239767" y="0"/>
                </a:lnTo>
                <a:lnTo>
                  <a:pt x="8292011" y="0"/>
                </a:lnTo>
                <a:lnTo>
                  <a:pt x="8691248" y="399236"/>
                </a:lnTo>
                <a:lnTo>
                  <a:pt x="8750812" y="399236"/>
                </a:lnTo>
                <a:lnTo>
                  <a:pt x="9150049" y="1"/>
                </a:lnTo>
                <a:lnTo>
                  <a:pt x="9202293" y="1"/>
                </a:lnTo>
                <a:lnTo>
                  <a:pt x="8775646" y="426647"/>
                </a:lnTo>
                <a:lnTo>
                  <a:pt x="8775646" y="483635"/>
                </a:lnTo>
                <a:lnTo>
                  <a:pt x="9246372" y="954363"/>
                </a:lnTo>
                <a:lnTo>
                  <a:pt x="9715629" y="485103"/>
                </a:lnTo>
                <a:lnTo>
                  <a:pt x="9715629" y="425175"/>
                </a:lnTo>
                <a:lnTo>
                  <a:pt x="9290453" y="0"/>
                </a:lnTo>
                <a:lnTo>
                  <a:pt x="9342696" y="0"/>
                </a:lnTo>
                <a:lnTo>
                  <a:pt x="9741934" y="399236"/>
                </a:lnTo>
                <a:lnTo>
                  <a:pt x="9801496" y="399236"/>
                </a:lnTo>
                <a:lnTo>
                  <a:pt x="10200732" y="1"/>
                </a:lnTo>
                <a:lnTo>
                  <a:pt x="10252974" y="1"/>
                </a:lnTo>
                <a:lnTo>
                  <a:pt x="9826454" y="426520"/>
                </a:lnTo>
                <a:lnTo>
                  <a:pt x="9826454" y="483756"/>
                </a:lnTo>
                <a:lnTo>
                  <a:pt x="10297055" y="954360"/>
                </a:lnTo>
                <a:lnTo>
                  <a:pt x="10766437" y="484975"/>
                </a:lnTo>
                <a:lnTo>
                  <a:pt x="10766437" y="425305"/>
                </a:lnTo>
                <a:lnTo>
                  <a:pt x="10341131" y="0"/>
                </a:lnTo>
                <a:lnTo>
                  <a:pt x="10393375" y="0"/>
                </a:lnTo>
                <a:lnTo>
                  <a:pt x="10792612" y="399236"/>
                </a:lnTo>
                <a:lnTo>
                  <a:pt x="10852176" y="399236"/>
                </a:lnTo>
                <a:lnTo>
                  <a:pt x="11251411" y="3"/>
                </a:lnTo>
                <a:lnTo>
                  <a:pt x="11303657" y="3"/>
                </a:lnTo>
                <a:lnTo>
                  <a:pt x="10877262" y="426397"/>
                </a:lnTo>
                <a:lnTo>
                  <a:pt x="10877262" y="483887"/>
                </a:lnTo>
                <a:lnTo>
                  <a:pt x="11347735" y="954362"/>
                </a:lnTo>
                <a:lnTo>
                  <a:pt x="11817249" y="484846"/>
                </a:lnTo>
                <a:lnTo>
                  <a:pt x="11817249" y="425436"/>
                </a:lnTo>
                <a:lnTo>
                  <a:pt x="11391812" y="0"/>
                </a:lnTo>
                <a:lnTo>
                  <a:pt x="11444056" y="0"/>
                </a:lnTo>
                <a:lnTo>
                  <a:pt x="11843293" y="399236"/>
                </a:lnTo>
                <a:lnTo>
                  <a:pt x="11902859" y="399236"/>
                </a:lnTo>
                <a:lnTo>
                  <a:pt x="12191973" y="110123"/>
                </a:lnTo>
                <a:lnTo>
                  <a:pt x="12191973" y="162366"/>
                </a:lnTo>
                <a:lnTo>
                  <a:pt x="11928074" y="426265"/>
                </a:lnTo>
                <a:lnTo>
                  <a:pt x="11928074" y="484017"/>
                </a:lnTo>
                <a:lnTo>
                  <a:pt x="12191974" y="747926"/>
                </a:lnTo>
                <a:lnTo>
                  <a:pt x="12191974" y="800166"/>
                </a:lnTo>
                <a:lnTo>
                  <a:pt x="11901874" y="510061"/>
                </a:lnTo>
                <a:lnTo>
                  <a:pt x="11844278" y="510061"/>
                </a:lnTo>
                <a:lnTo>
                  <a:pt x="11373857" y="980483"/>
                </a:lnTo>
                <a:lnTo>
                  <a:pt x="11840505" y="1447132"/>
                </a:lnTo>
                <a:lnTo>
                  <a:pt x="11905645" y="1447132"/>
                </a:lnTo>
                <a:lnTo>
                  <a:pt x="12191976" y="1160803"/>
                </a:lnTo>
                <a:lnTo>
                  <a:pt x="12191976" y="1213046"/>
                </a:lnTo>
                <a:lnTo>
                  <a:pt x="11928074" y="1476947"/>
                </a:lnTo>
                <a:lnTo>
                  <a:pt x="11928074" y="1534702"/>
                </a:lnTo>
                <a:lnTo>
                  <a:pt x="12191975" y="1798604"/>
                </a:lnTo>
                <a:lnTo>
                  <a:pt x="12191975" y="1850847"/>
                </a:lnTo>
                <a:lnTo>
                  <a:pt x="11899087" y="1557957"/>
                </a:lnTo>
                <a:lnTo>
                  <a:pt x="11847063" y="1557957"/>
                </a:lnTo>
                <a:lnTo>
                  <a:pt x="11373858" y="2031163"/>
                </a:lnTo>
                <a:lnTo>
                  <a:pt x="11842778" y="2500070"/>
                </a:lnTo>
                <a:lnTo>
                  <a:pt x="11903378" y="2500070"/>
                </a:lnTo>
                <a:lnTo>
                  <a:pt x="12191975" y="2211473"/>
                </a:lnTo>
                <a:lnTo>
                  <a:pt x="12191974" y="2263716"/>
                </a:lnTo>
                <a:lnTo>
                  <a:pt x="11928074" y="2527616"/>
                </a:lnTo>
                <a:lnTo>
                  <a:pt x="11928074" y="2585366"/>
                </a:lnTo>
                <a:lnTo>
                  <a:pt x="12191978" y="2849270"/>
                </a:lnTo>
                <a:lnTo>
                  <a:pt x="12191977" y="2901515"/>
                </a:lnTo>
                <a:lnTo>
                  <a:pt x="11901357" y="2610895"/>
                </a:lnTo>
                <a:lnTo>
                  <a:pt x="11844795" y="2610895"/>
                </a:lnTo>
                <a:lnTo>
                  <a:pt x="11373856" y="3081835"/>
                </a:lnTo>
                <a:lnTo>
                  <a:pt x="11843230" y="3551209"/>
                </a:lnTo>
                <a:lnTo>
                  <a:pt x="11902922" y="3551209"/>
                </a:lnTo>
                <a:lnTo>
                  <a:pt x="12191974" y="3262156"/>
                </a:lnTo>
                <a:lnTo>
                  <a:pt x="12191974" y="3314400"/>
                </a:lnTo>
                <a:lnTo>
                  <a:pt x="11928074" y="3578299"/>
                </a:lnTo>
                <a:lnTo>
                  <a:pt x="11928074" y="3636053"/>
                </a:lnTo>
                <a:lnTo>
                  <a:pt x="12191975" y="3899954"/>
                </a:lnTo>
                <a:lnTo>
                  <a:pt x="12191975" y="3952198"/>
                </a:lnTo>
                <a:lnTo>
                  <a:pt x="11901811" y="3662034"/>
                </a:lnTo>
                <a:lnTo>
                  <a:pt x="11844339" y="3662034"/>
                </a:lnTo>
                <a:lnTo>
                  <a:pt x="11373856" y="4132518"/>
                </a:lnTo>
                <a:lnTo>
                  <a:pt x="11813331" y="4571992"/>
                </a:lnTo>
                <a:lnTo>
                  <a:pt x="11761089" y="4571991"/>
                </a:lnTo>
                <a:lnTo>
                  <a:pt x="11347736" y="4158638"/>
                </a:lnTo>
                <a:lnTo>
                  <a:pt x="10934382" y="4571992"/>
                </a:lnTo>
                <a:lnTo>
                  <a:pt x="10882138" y="4571992"/>
                </a:lnTo>
                <a:lnTo>
                  <a:pt x="11321614" y="4132516"/>
                </a:lnTo>
                <a:lnTo>
                  <a:pt x="10851132" y="3662034"/>
                </a:lnTo>
                <a:lnTo>
                  <a:pt x="10793656" y="3662034"/>
                </a:lnTo>
                <a:lnTo>
                  <a:pt x="10323175" y="4132515"/>
                </a:lnTo>
                <a:lnTo>
                  <a:pt x="10762651" y="4571991"/>
                </a:lnTo>
                <a:lnTo>
                  <a:pt x="10710406" y="4571992"/>
                </a:lnTo>
                <a:lnTo>
                  <a:pt x="10297052" y="4158638"/>
                </a:lnTo>
                <a:lnTo>
                  <a:pt x="9883699" y="4571992"/>
                </a:lnTo>
                <a:lnTo>
                  <a:pt x="9831456" y="4571992"/>
                </a:lnTo>
                <a:lnTo>
                  <a:pt x="10270931" y="4132517"/>
                </a:lnTo>
                <a:lnTo>
                  <a:pt x="9800448" y="3662034"/>
                </a:lnTo>
                <a:lnTo>
                  <a:pt x="9742974" y="3662034"/>
                </a:lnTo>
                <a:lnTo>
                  <a:pt x="9272491" y="4132517"/>
                </a:lnTo>
                <a:lnTo>
                  <a:pt x="9711968" y="4571993"/>
                </a:lnTo>
                <a:lnTo>
                  <a:pt x="9659723" y="4571993"/>
                </a:lnTo>
                <a:lnTo>
                  <a:pt x="9246369" y="4158639"/>
                </a:lnTo>
                <a:lnTo>
                  <a:pt x="8833016" y="4571992"/>
                </a:lnTo>
                <a:lnTo>
                  <a:pt x="8780772" y="4571992"/>
                </a:lnTo>
                <a:lnTo>
                  <a:pt x="9220247" y="4132517"/>
                </a:lnTo>
                <a:lnTo>
                  <a:pt x="8749764" y="3662034"/>
                </a:lnTo>
                <a:lnTo>
                  <a:pt x="8692294" y="3662034"/>
                </a:lnTo>
                <a:lnTo>
                  <a:pt x="8221812" y="4132516"/>
                </a:lnTo>
                <a:lnTo>
                  <a:pt x="8661288" y="4571992"/>
                </a:lnTo>
                <a:lnTo>
                  <a:pt x="8609042" y="4571992"/>
                </a:lnTo>
                <a:lnTo>
                  <a:pt x="8195689" y="4158639"/>
                </a:lnTo>
                <a:lnTo>
                  <a:pt x="7782334" y="4571994"/>
                </a:lnTo>
                <a:lnTo>
                  <a:pt x="7730092" y="4571994"/>
                </a:lnTo>
                <a:lnTo>
                  <a:pt x="8169568" y="4132518"/>
                </a:lnTo>
                <a:lnTo>
                  <a:pt x="7699085" y="3662034"/>
                </a:lnTo>
                <a:lnTo>
                  <a:pt x="7641614" y="3662034"/>
                </a:lnTo>
                <a:lnTo>
                  <a:pt x="7171129" y="4132518"/>
                </a:lnTo>
                <a:lnTo>
                  <a:pt x="7610604" y="4571993"/>
                </a:lnTo>
                <a:lnTo>
                  <a:pt x="7558360" y="4571993"/>
                </a:lnTo>
                <a:lnTo>
                  <a:pt x="7145007" y="4158640"/>
                </a:lnTo>
                <a:lnTo>
                  <a:pt x="6731655" y="4571993"/>
                </a:lnTo>
                <a:lnTo>
                  <a:pt x="6679410" y="4571993"/>
                </a:lnTo>
                <a:lnTo>
                  <a:pt x="7118885" y="4132518"/>
                </a:lnTo>
                <a:lnTo>
                  <a:pt x="6648402" y="3662034"/>
                </a:lnTo>
                <a:lnTo>
                  <a:pt x="6590932" y="3662034"/>
                </a:lnTo>
                <a:lnTo>
                  <a:pt x="6120448" y="4132519"/>
                </a:lnTo>
                <a:lnTo>
                  <a:pt x="6559922" y="4571993"/>
                </a:lnTo>
                <a:lnTo>
                  <a:pt x="6507678" y="4571993"/>
                </a:lnTo>
                <a:lnTo>
                  <a:pt x="6094326" y="4158641"/>
                </a:lnTo>
                <a:lnTo>
                  <a:pt x="5680985" y="4571992"/>
                </a:lnTo>
                <a:lnTo>
                  <a:pt x="5628744" y="4571992"/>
                </a:lnTo>
                <a:lnTo>
                  <a:pt x="6068205" y="4132519"/>
                </a:lnTo>
                <a:lnTo>
                  <a:pt x="5597731" y="3662034"/>
                </a:lnTo>
                <a:lnTo>
                  <a:pt x="5540263" y="3662034"/>
                </a:lnTo>
                <a:lnTo>
                  <a:pt x="5069789" y="4132518"/>
                </a:lnTo>
                <a:lnTo>
                  <a:pt x="5509253" y="4571993"/>
                </a:lnTo>
                <a:lnTo>
                  <a:pt x="5457012" y="4571993"/>
                </a:lnTo>
                <a:lnTo>
                  <a:pt x="5043664" y="4158640"/>
                </a:lnTo>
                <a:lnTo>
                  <a:pt x="4630303" y="4571992"/>
                </a:lnTo>
                <a:lnTo>
                  <a:pt x="4578059" y="4571992"/>
                </a:lnTo>
                <a:lnTo>
                  <a:pt x="5017539" y="4132518"/>
                </a:lnTo>
                <a:lnTo>
                  <a:pt x="4547049" y="3662034"/>
                </a:lnTo>
                <a:lnTo>
                  <a:pt x="4489581" y="3662034"/>
                </a:lnTo>
                <a:lnTo>
                  <a:pt x="4019108" y="4132519"/>
                </a:lnTo>
                <a:lnTo>
                  <a:pt x="4458568" y="4571993"/>
                </a:lnTo>
                <a:lnTo>
                  <a:pt x="4406323" y="4571993"/>
                </a:lnTo>
                <a:lnTo>
                  <a:pt x="3992985" y="4158641"/>
                </a:lnTo>
                <a:lnTo>
                  <a:pt x="3579645" y="4571992"/>
                </a:lnTo>
                <a:lnTo>
                  <a:pt x="3527403" y="4571992"/>
                </a:lnTo>
                <a:lnTo>
                  <a:pt x="3966864" y="4132520"/>
                </a:lnTo>
                <a:lnTo>
                  <a:pt x="3496388" y="3662034"/>
                </a:lnTo>
                <a:lnTo>
                  <a:pt x="3438920" y="3662034"/>
                </a:lnTo>
                <a:lnTo>
                  <a:pt x="2968432" y="4132519"/>
                </a:lnTo>
                <a:lnTo>
                  <a:pt x="3407908" y="4571992"/>
                </a:lnTo>
                <a:lnTo>
                  <a:pt x="3355663" y="4571992"/>
                </a:lnTo>
                <a:lnTo>
                  <a:pt x="2942311" y="4158641"/>
                </a:lnTo>
                <a:lnTo>
                  <a:pt x="2528961" y="4571991"/>
                </a:lnTo>
                <a:lnTo>
                  <a:pt x="2476717" y="4571991"/>
                </a:lnTo>
                <a:lnTo>
                  <a:pt x="2916189" y="4132519"/>
                </a:lnTo>
                <a:lnTo>
                  <a:pt x="2445706" y="3662034"/>
                </a:lnTo>
                <a:lnTo>
                  <a:pt x="2388237" y="3662034"/>
                </a:lnTo>
                <a:lnTo>
                  <a:pt x="1917745" y="4132520"/>
                </a:lnTo>
                <a:lnTo>
                  <a:pt x="2357225" y="4571992"/>
                </a:lnTo>
                <a:lnTo>
                  <a:pt x="2304981" y="4571993"/>
                </a:lnTo>
                <a:lnTo>
                  <a:pt x="1891623" y="4158642"/>
                </a:lnTo>
                <a:lnTo>
                  <a:pt x="1478275" y="4571991"/>
                </a:lnTo>
                <a:lnTo>
                  <a:pt x="1426031" y="4571991"/>
                </a:lnTo>
                <a:lnTo>
                  <a:pt x="1865501" y="4132520"/>
                </a:lnTo>
                <a:lnTo>
                  <a:pt x="1395017" y="3662034"/>
                </a:lnTo>
                <a:lnTo>
                  <a:pt x="1337551" y="3662034"/>
                </a:lnTo>
                <a:lnTo>
                  <a:pt x="867066" y="4132521"/>
                </a:lnTo>
                <a:lnTo>
                  <a:pt x="1306536" y="4571992"/>
                </a:lnTo>
                <a:lnTo>
                  <a:pt x="1254292" y="4571992"/>
                </a:lnTo>
                <a:lnTo>
                  <a:pt x="840944" y="4158643"/>
                </a:lnTo>
                <a:lnTo>
                  <a:pt x="427595" y="4571993"/>
                </a:lnTo>
                <a:lnTo>
                  <a:pt x="375351" y="4571993"/>
                </a:lnTo>
                <a:lnTo>
                  <a:pt x="814822" y="4132521"/>
                </a:lnTo>
                <a:lnTo>
                  <a:pt x="344336" y="3662034"/>
                </a:lnTo>
                <a:lnTo>
                  <a:pt x="286870" y="3662034"/>
                </a:lnTo>
                <a:lnTo>
                  <a:pt x="5" y="3948900"/>
                </a:lnTo>
                <a:lnTo>
                  <a:pt x="5" y="3896656"/>
                </a:lnTo>
                <a:lnTo>
                  <a:pt x="258369" y="3638291"/>
                </a:lnTo>
                <a:lnTo>
                  <a:pt x="258369" y="3576066"/>
                </a:lnTo>
                <a:lnTo>
                  <a:pt x="1" y="3317698"/>
                </a:lnTo>
                <a:lnTo>
                  <a:pt x="1" y="3265454"/>
                </a:lnTo>
                <a:lnTo>
                  <a:pt x="285756" y="3551209"/>
                </a:lnTo>
                <a:lnTo>
                  <a:pt x="345451" y="3551209"/>
                </a:lnTo>
                <a:lnTo>
                  <a:pt x="814822" y="3081838"/>
                </a:lnTo>
                <a:lnTo>
                  <a:pt x="343880" y="2610895"/>
                </a:lnTo>
                <a:lnTo>
                  <a:pt x="287328" y="2610895"/>
                </a:lnTo>
                <a:lnTo>
                  <a:pt x="6" y="2898217"/>
                </a:lnTo>
                <a:lnTo>
                  <a:pt x="6" y="2845973"/>
                </a:lnTo>
                <a:lnTo>
                  <a:pt x="258373" y="2587605"/>
                </a:lnTo>
                <a:lnTo>
                  <a:pt x="258373" y="2525388"/>
                </a:lnTo>
                <a:lnTo>
                  <a:pt x="1" y="2267015"/>
                </a:lnTo>
                <a:lnTo>
                  <a:pt x="0" y="2214770"/>
                </a:lnTo>
                <a:lnTo>
                  <a:pt x="285299" y="2500070"/>
                </a:lnTo>
                <a:lnTo>
                  <a:pt x="345909" y="2500070"/>
                </a:lnTo>
                <a:lnTo>
                  <a:pt x="814822" y="2031167"/>
                </a:lnTo>
                <a:lnTo>
                  <a:pt x="341616" y="1557959"/>
                </a:lnTo>
                <a:lnTo>
                  <a:pt x="289593" y="1557959"/>
                </a:lnTo>
                <a:lnTo>
                  <a:pt x="4" y="1847551"/>
                </a:lnTo>
                <a:lnTo>
                  <a:pt x="4" y="1795307"/>
                </a:lnTo>
                <a:lnTo>
                  <a:pt x="258377" y="1536932"/>
                </a:lnTo>
                <a:lnTo>
                  <a:pt x="258377" y="1474721"/>
                </a:lnTo>
                <a:lnTo>
                  <a:pt x="2" y="1216345"/>
                </a:lnTo>
                <a:lnTo>
                  <a:pt x="2" y="1164102"/>
                </a:lnTo>
                <a:lnTo>
                  <a:pt x="283034" y="1447135"/>
                </a:lnTo>
                <a:lnTo>
                  <a:pt x="348175" y="1447135"/>
                </a:lnTo>
                <a:lnTo>
                  <a:pt x="814821" y="980486"/>
                </a:lnTo>
                <a:lnTo>
                  <a:pt x="344401" y="510062"/>
                </a:lnTo>
                <a:lnTo>
                  <a:pt x="286805" y="510062"/>
                </a:lnTo>
                <a:lnTo>
                  <a:pt x="5" y="796868"/>
                </a:lnTo>
                <a:lnTo>
                  <a:pt x="5" y="744628"/>
                </a:lnTo>
                <a:lnTo>
                  <a:pt x="258382" y="486242"/>
                </a:lnTo>
                <a:lnTo>
                  <a:pt x="258382" y="424043"/>
                </a:lnTo>
                <a:lnTo>
                  <a:pt x="3" y="165664"/>
                </a:lnTo>
                <a:lnTo>
                  <a:pt x="3" y="113420"/>
                </a:lnTo>
                <a:lnTo>
                  <a:pt x="285820" y="399237"/>
                </a:lnTo>
                <a:lnTo>
                  <a:pt x="345386" y="399237"/>
                </a:lnTo>
                <a:lnTo>
                  <a:pt x="744622" y="2"/>
                </a:lnTo>
                <a:lnTo>
                  <a:pt x="796865" y="2"/>
                </a:lnTo>
                <a:lnTo>
                  <a:pt x="369206" y="427661"/>
                </a:lnTo>
                <a:lnTo>
                  <a:pt x="369206" y="482624"/>
                </a:lnTo>
                <a:lnTo>
                  <a:pt x="840943" y="954364"/>
                </a:lnTo>
                <a:lnTo>
                  <a:pt x="1309187" y="486116"/>
                </a:lnTo>
                <a:lnTo>
                  <a:pt x="1309187" y="424169"/>
                </a:lnTo>
                <a:lnTo>
                  <a:pt x="885019" y="0"/>
                </a:lnTo>
                <a:lnTo>
                  <a:pt x="937262" y="0"/>
                </a:lnTo>
                <a:lnTo>
                  <a:pt x="1336499" y="399237"/>
                </a:lnTo>
                <a:lnTo>
                  <a:pt x="1396066" y="399237"/>
                </a:lnTo>
                <a:lnTo>
                  <a:pt x="1795300" y="3"/>
                </a:lnTo>
                <a:lnTo>
                  <a:pt x="1847544" y="3"/>
                </a:lnTo>
                <a:lnTo>
                  <a:pt x="1420012" y="427535"/>
                </a:lnTo>
                <a:lnTo>
                  <a:pt x="1420012" y="482750"/>
                </a:lnTo>
                <a:lnTo>
                  <a:pt x="1891623" y="954365"/>
                </a:lnTo>
                <a:lnTo>
                  <a:pt x="2360001" y="485992"/>
                </a:lnTo>
                <a:lnTo>
                  <a:pt x="2360001" y="424295"/>
                </a:lnTo>
                <a:lnTo>
                  <a:pt x="1935698" y="0"/>
                </a:lnTo>
                <a:lnTo>
                  <a:pt x="1987943" y="0"/>
                </a:lnTo>
                <a:lnTo>
                  <a:pt x="2387187" y="399237"/>
                </a:lnTo>
                <a:lnTo>
                  <a:pt x="2446755" y="399237"/>
                </a:lnTo>
                <a:lnTo>
                  <a:pt x="2845991" y="2"/>
                </a:lnTo>
                <a:lnTo>
                  <a:pt x="2898236" y="2"/>
                </a:lnTo>
                <a:lnTo>
                  <a:pt x="2470825" y="427411"/>
                </a:lnTo>
                <a:lnTo>
                  <a:pt x="2470825" y="482875"/>
                </a:lnTo>
                <a:lnTo>
                  <a:pt x="2942310" y="954365"/>
                </a:lnTo>
                <a:lnTo>
                  <a:pt x="3410809" y="485866"/>
                </a:lnTo>
                <a:lnTo>
                  <a:pt x="3410809" y="424419"/>
                </a:lnTo>
                <a:lnTo>
                  <a:pt x="2986386" y="0"/>
                </a:lnTo>
                <a:lnTo>
                  <a:pt x="3038626" y="0"/>
                </a:lnTo>
                <a:lnTo>
                  <a:pt x="3437870" y="399237"/>
                </a:lnTo>
                <a:lnTo>
                  <a:pt x="3497441" y="399237"/>
                </a:lnTo>
                <a:lnTo>
                  <a:pt x="3896667" y="2"/>
                </a:lnTo>
                <a:lnTo>
                  <a:pt x="3948913" y="2"/>
                </a:lnTo>
                <a:lnTo>
                  <a:pt x="3521637" y="427285"/>
                </a:lnTo>
                <a:lnTo>
                  <a:pt x="3521637" y="483001"/>
                </a:lnTo>
                <a:lnTo>
                  <a:pt x="3992987" y="954364"/>
                </a:lnTo>
                <a:lnTo>
                  <a:pt x="4461599" y="485738"/>
                </a:lnTo>
                <a:lnTo>
                  <a:pt x="4461599" y="424543"/>
                </a:lnTo>
                <a:lnTo>
                  <a:pt x="4037068" y="1"/>
                </a:lnTo>
                <a:lnTo>
                  <a:pt x="4089312" y="1"/>
                </a:lnTo>
                <a:lnTo>
                  <a:pt x="4488534" y="399237"/>
                </a:lnTo>
                <a:lnTo>
                  <a:pt x="4548100" y="399237"/>
                </a:lnTo>
                <a:lnTo>
                  <a:pt x="4947332" y="4"/>
                </a:lnTo>
                <a:lnTo>
                  <a:pt x="4999581" y="4"/>
                </a:lnTo>
                <a:lnTo>
                  <a:pt x="4572422" y="427156"/>
                </a:lnTo>
                <a:lnTo>
                  <a:pt x="4572422" y="483126"/>
                </a:lnTo>
                <a:lnTo>
                  <a:pt x="5043667" y="954362"/>
                </a:lnTo>
                <a:lnTo>
                  <a:pt x="5512409" y="485609"/>
                </a:lnTo>
                <a:lnTo>
                  <a:pt x="5512409" y="424674"/>
                </a:lnTo>
                <a:lnTo>
                  <a:pt x="5087742" y="1"/>
                </a:lnTo>
                <a:lnTo>
                  <a:pt x="5139977" y="1"/>
                </a:lnTo>
                <a:lnTo>
                  <a:pt x="5539215" y="399237"/>
                </a:lnTo>
                <a:lnTo>
                  <a:pt x="5598781" y="399237"/>
                </a:lnTo>
                <a:lnTo>
                  <a:pt x="5998007" y="2"/>
                </a:lnTo>
                <a:lnTo>
                  <a:pt x="6050249" y="2"/>
                </a:lnTo>
                <a:lnTo>
                  <a:pt x="5623232" y="427030"/>
                </a:lnTo>
                <a:lnTo>
                  <a:pt x="5623232" y="483255"/>
                </a:lnTo>
                <a:lnTo>
                  <a:pt x="6094326" y="954363"/>
                </a:lnTo>
                <a:lnTo>
                  <a:pt x="6563205" y="485481"/>
                </a:lnTo>
                <a:lnTo>
                  <a:pt x="6563205" y="4247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zh-TW" altLang="en-US"/>
              <a:t>按一下以編輯母片標題樣式</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lgn="l">
              <a:defRPr/>
            </a:lvl1pPr>
          </a:lstStyle>
          <a:p>
            <a:fld id="{7E0C083B-6737-8D4B-8030-3629FB749199}" type="datetimeFigureOut">
              <a:rPr kumimoji="1" lang="zh-TW" altLang="en-US" smtClean="0"/>
              <a:t>2021/12/21</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cxnSp>
        <p:nvCxnSpPr>
          <p:cNvPr id="8" name="Straight Connector 7"/>
          <p:cNvCxnSpPr/>
          <p:nvPr/>
        </p:nvCxnSpPr>
        <p:spPr>
          <a:xfrm flipV="1">
            <a:off x="838684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83961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spTree>
    <p:extLst>
      <p:ext uri="{BB962C8B-B14F-4D97-AF65-F5344CB8AC3E}">
        <p14:creationId xmlns:p14="http://schemas.microsoft.com/office/powerpoint/2010/main" val="2323330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628900" cy="5410200"/>
          </a:xfrm>
        </p:spPr>
        <p:txBody>
          <a:bodyPr vert="eaVert" lIns="45720" tIns="91440" rIns="45720" bIns="91440"/>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990600" y="762000"/>
            <a:ext cx="7581900" cy="5410200"/>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863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spTree>
    <p:extLst>
      <p:ext uri="{BB962C8B-B14F-4D97-AF65-F5344CB8AC3E}">
        <p14:creationId xmlns:p14="http://schemas.microsoft.com/office/powerpoint/2010/main" val="1858541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24" y="8"/>
            <a:ext cx="12191978" cy="4571994"/>
          </a:xfrm>
          <a:custGeom>
            <a:avLst/>
            <a:gdLst/>
            <a:ahLst/>
            <a:cxnLst/>
            <a:rect l="l" t="t" r="r" b="b"/>
            <a:pathLst>
              <a:path w="12191978" h="4571994">
                <a:moveTo>
                  <a:pt x="1" y="4316129"/>
                </a:moveTo>
                <a:lnTo>
                  <a:pt x="255863" y="4571991"/>
                </a:lnTo>
                <a:lnTo>
                  <a:pt x="203619" y="4571991"/>
                </a:lnTo>
                <a:lnTo>
                  <a:pt x="1" y="4368373"/>
                </a:lnTo>
                <a:close/>
                <a:moveTo>
                  <a:pt x="12191973" y="4312831"/>
                </a:moveTo>
                <a:lnTo>
                  <a:pt x="12191972" y="4365076"/>
                </a:lnTo>
                <a:lnTo>
                  <a:pt x="11985055" y="4571992"/>
                </a:lnTo>
                <a:lnTo>
                  <a:pt x="11932811" y="4571993"/>
                </a:lnTo>
                <a:close/>
                <a:moveTo>
                  <a:pt x="11817249" y="4076816"/>
                </a:moveTo>
                <a:lnTo>
                  <a:pt x="11928074" y="4076816"/>
                </a:lnTo>
                <a:lnTo>
                  <a:pt x="11928074" y="4187641"/>
                </a:lnTo>
                <a:lnTo>
                  <a:pt x="11817249" y="4187641"/>
                </a:lnTo>
                <a:close/>
                <a:moveTo>
                  <a:pt x="10766437" y="4076816"/>
                </a:moveTo>
                <a:lnTo>
                  <a:pt x="10877262" y="4076816"/>
                </a:lnTo>
                <a:lnTo>
                  <a:pt x="10877262" y="4187641"/>
                </a:lnTo>
                <a:lnTo>
                  <a:pt x="10766437" y="4187641"/>
                </a:lnTo>
                <a:close/>
                <a:moveTo>
                  <a:pt x="9715629" y="4076816"/>
                </a:moveTo>
                <a:lnTo>
                  <a:pt x="9826454" y="4076816"/>
                </a:lnTo>
                <a:lnTo>
                  <a:pt x="9826454" y="4187641"/>
                </a:lnTo>
                <a:lnTo>
                  <a:pt x="9715629" y="4187641"/>
                </a:lnTo>
                <a:close/>
                <a:moveTo>
                  <a:pt x="8664821" y="4076816"/>
                </a:moveTo>
                <a:lnTo>
                  <a:pt x="8775646" y="4076816"/>
                </a:lnTo>
                <a:lnTo>
                  <a:pt x="8775646" y="4187641"/>
                </a:lnTo>
                <a:lnTo>
                  <a:pt x="8664821" y="4187641"/>
                </a:lnTo>
                <a:close/>
                <a:moveTo>
                  <a:pt x="7614013" y="4076816"/>
                </a:moveTo>
                <a:lnTo>
                  <a:pt x="7724838" y="4076816"/>
                </a:lnTo>
                <a:lnTo>
                  <a:pt x="7724838" y="4187641"/>
                </a:lnTo>
                <a:lnTo>
                  <a:pt x="7614013" y="4187641"/>
                </a:lnTo>
                <a:close/>
                <a:moveTo>
                  <a:pt x="6563205" y="4076816"/>
                </a:moveTo>
                <a:lnTo>
                  <a:pt x="6674030" y="4076816"/>
                </a:lnTo>
                <a:lnTo>
                  <a:pt x="6674030" y="4187641"/>
                </a:lnTo>
                <a:lnTo>
                  <a:pt x="6563205" y="4187641"/>
                </a:lnTo>
                <a:close/>
                <a:moveTo>
                  <a:pt x="5512397" y="4076816"/>
                </a:moveTo>
                <a:lnTo>
                  <a:pt x="5623222" y="4076816"/>
                </a:lnTo>
                <a:lnTo>
                  <a:pt x="5623222" y="4187641"/>
                </a:lnTo>
                <a:lnTo>
                  <a:pt x="5512397" y="4187641"/>
                </a:lnTo>
                <a:close/>
                <a:moveTo>
                  <a:pt x="4461589" y="4076816"/>
                </a:moveTo>
                <a:lnTo>
                  <a:pt x="4572414" y="4076816"/>
                </a:lnTo>
                <a:lnTo>
                  <a:pt x="4572414" y="4187641"/>
                </a:lnTo>
                <a:lnTo>
                  <a:pt x="4461589" y="4187641"/>
                </a:lnTo>
                <a:close/>
                <a:moveTo>
                  <a:pt x="3410782" y="4076816"/>
                </a:moveTo>
                <a:lnTo>
                  <a:pt x="3521608" y="4076816"/>
                </a:lnTo>
                <a:lnTo>
                  <a:pt x="3521608" y="4187641"/>
                </a:lnTo>
                <a:lnTo>
                  <a:pt x="3410782" y="4187641"/>
                </a:lnTo>
                <a:close/>
                <a:moveTo>
                  <a:pt x="2359975" y="4076816"/>
                </a:moveTo>
                <a:lnTo>
                  <a:pt x="2470800" y="4076816"/>
                </a:lnTo>
                <a:lnTo>
                  <a:pt x="2470800" y="4187641"/>
                </a:lnTo>
                <a:lnTo>
                  <a:pt x="2359975" y="4187641"/>
                </a:lnTo>
                <a:close/>
                <a:moveTo>
                  <a:pt x="1309167" y="4076816"/>
                </a:moveTo>
                <a:lnTo>
                  <a:pt x="1419992" y="4076816"/>
                </a:lnTo>
                <a:lnTo>
                  <a:pt x="1419992" y="4187641"/>
                </a:lnTo>
                <a:lnTo>
                  <a:pt x="1309167" y="4187641"/>
                </a:lnTo>
                <a:close/>
                <a:moveTo>
                  <a:pt x="258359" y="4076816"/>
                </a:moveTo>
                <a:lnTo>
                  <a:pt x="369184" y="4076816"/>
                </a:lnTo>
                <a:lnTo>
                  <a:pt x="369184" y="4187641"/>
                </a:lnTo>
                <a:lnTo>
                  <a:pt x="258359" y="4187641"/>
                </a:lnTo>
                <a:close/>
                <a:moveTo>
                  <a:pt x="11291841" y="3551209"/>
                </a:moveTo>
                <a:lnTo>
                  <a:pt x="11402666" y="3551209"/>
                </a:lnTo>
                <a:lnTo>
                  <a:pt x="11402666" y="3662034"/>
                </a:lnTo>
                <a:lnTo>
                  <a:pt x="11291841" y="3662034"/>
                </a:lnTo>
                <a:close/>
                <a:moveTo>
                  <a:pt x="10241033" y="3551209"/>
                </a:moveTo>
                <a:lnTo>
                  <a:pt x="10351858" y="3551209"/>
                </a:lnTo>
                <a:lnTo>
                  <a:pt x="10351858" y="3662034"/>
                </a:lnTo>
                <a:lnTo>
                  <a:pt x="10241033" y="3662034"/>
                </a:lnTo>
                <a:close/>
                <a:moveTo>
                  <a:pt x="9190225" y="3551209"/>
                </a:moveTo>
                <a:lnTo>
                  <a:pt x="9301050" y="3551209"/>
                </a:lnTo>
                <a:lnTo>
                  <a:pt x="9301050" y="3662034"/>
                </a:lnTo>
                <a:lnTo>
                  <a:pt x="9190225" y="3662034"/>
                </a:lnTo>
                <a:close/>
                <a:moveTo>
                  <a:pt x="8139417" y="3551209"/>
                </a:moveTo>
                <a:lnTo>
                  <a:pt x="8250242" y="3551209"/>
                </a:lnTo>
                <a:lnTo>
                  <a:pt x="8250242" y="3662034"/>
                </a:lnTo>
                <a:lnTo>
                  <a:pt x="8139417" y="3662034"/>
                </a:lnTo>
                <a:close/>
                <a:moveTo>
                  <a:pt x="7088609" y="3551209"/>
                </a:moveTo>
                <a:lnTo>
                  <a:pt x="7199434" y="3551209"/>
                </a:lnTo>
                <a:lnTo>
                  <a:pt x="7199434" y="3662034"/>
                </a:lnTo>
                <a:lnTo>
                  <a:pt x="7088609" y="3662034"/>
                </a:lnTo>
                <a:close/>
                <a:moveTo>
                  <a:pt x="6037801" y="3551209"/>
                </a:moveTo>
                <a:lnTo>
                  <a:pt x="6148626" y="3551209"/>
                </a:lnTo>
                <a:lnTo>
                  <a:pt x="6148626" y="3662034"/>
                </a:lnTo>
                <a:lnTo>
                  <a:pt x="6037801" y="3662034"/>
                </a:lnTo>
                <a:close/>
                <a:moveTo>
                  <a:pt x="4986998" y="3551209"/>
                </a:moveTo>
                <a:lnTo>
                  <a:pt x="5097826" y="3551209"/>
                </a:lnTo>
                <a:lnTo>
                  <a:pt x="5097826" y="3662034"/>
                </a:lnTo>
                <a:lnTo>
                  <a:pt x="4986998" y="3662034"/>
                </a:lnTo>
                <a:close/>
                <a:moveTo>
                  <a:pt x="3936196" y="3551209"/>
                </a:moveTo>
                <a:lnTo>
                  <a:pt x="4047020" y="3551209"/>
                </a:lnTo>
                <a:lnTo>
                  <a:pt x="4047020" y="3662034"/>
                </a:lnTo>
                <a:lnTo>
                  <a:pt x="3936196" y="3662034"/>
                </a:lnTo>
                <a:close/>
                <a:moveTo>
                  <a:pt x="2885389" y="3551209"/>
                </a:moveTo>
                <a:lnTo>
                  <a:pt x="2996214" y="3551209"/>
                </a:lnTo>
                <a:lnTo>
                  <a:pt x="2996214" y="3662034"/>
                </a:lnTo>
                <a:lnTo>
                  <a:pt x="2885389" y="3662034"/>
                </a:lnTo>
                <a:close/>
                <a:moveTo>
                  <a:pt x="1834579" y="3551209"/>
                </a:moveTo>
                <a:lnTo>
                  <a:pt x="1945404" y="3551209"/>
                </a:lnTo>
                <a:lnTo>
                  <a:pt x="1945404" y="3662034"/>
                </a:lnTo>
                <a:lnTo>
                  <a:pt x="1834579" y="3662034"/>
                </a:lnTo>
                <a:close/>
                <a:moveTo>
                  <a:pt x="783773" y="3551209"/>
                </a:moveTo>
                <a:lnTo>
                  <a:pt x="894598" y="3551209"/>
                </a:lnTo>
                <a:lnTo>
                  <a:pt x="894598" y="3662034"/>
                </a:lnTo>
                <a:lnTo>
                  <a:pt x="783773" y="3662034"/>
                </a:lnTo>
                <a:close/>
                <a:moveTo>
                  <a:pt x="2942310" y="3107960"/>
                </a:moveTo>
                <a:lnTo>
                  <a:pt x="2470811" y="3579460"/>
                </a:lnTo>
                <a:lnTo>
                  <a:pt x="2470811" y="3634896"/>
                </a:lnTo>
                <a:lnTo>
                  <a:pt x="2942311" y="4106397"/>
                </a:lnTo>
                <a:lnTo>
                  <a:pt x="3410794" y="3637915"/>
                </a:lnTo>
                <a:lnTo>
                  <a:pt x="3410794" y="3576442"/>
                </a:lnTo>
                <a:close/>
                <a:moveTo>
                  <a:pt x="840944" y="3107960"/>
                </a:moveTo>
                <a:lnTo>
                  <a:pt x="369194" y="3579710"/>
                </a:lnTo>
                <a:lnTo>
                  <a:pt x="369194" y="3634648"/>
                </a:lnTo>
                <a:lnTo>
                  <a:pt x="840944" y="4106399"/>
                </a:lnTo>
                <a:lnTo>
                  <a:pt x="1309176" y="3638165"/>
                </a:lnTo>
                <a:lnTo>
                  <a:pt x="1309176" y="3576193"/>
                </a:lnTo>
                <a:close/>
                <a:moveTo>
                  <a:pt x="3992986" y="3107959"/>
                </a:moveTo>
                <a:lnTo>
                  <a:pt x="3521621" y="3579335"/>
                </a:lnTo>
                <a:lnTo>
                  <a:pt x="3521621" y="3635021"/>
                </a:lnTo>
                <a:lnTo>
                  <a:pt x="3992986" y="4106398"/>
                </a:lnTo>
                <a:lnTo>
                  <a:pt x="4461593" y="3637778"/>
                </a:lnTo>
                <a:lnTo>
                  <a:pt x="4461593" y="3576578"/>
                </a:lnTo>
                <a:close/>
                <a:moveTo>
                  <a:pt x="1891624" y="3107959"/>
                </a:moveTo>
                <a:lnTo>
                  <a:pt x="1420001" y="3579584"/>
                </a:lnTo>
                <a:lnTo>
                  <a:pt x="1420001" y="3634774"/>
                </a:lnTo>
                <a:lnTo>
                  <a:pt x="1891623" y="4106397"/>
                </a:lnTo>
                <a:lnTo>
                  <a:pt x="2359987" y="3638040"/>
                </a:lnTo>
                <a:lnTo>
                  <a:pt x="2359987" y="3576315"/>
                </a:lnTo>
                <a:close/>
                <a:moveTo>
                  <a:pt x="8195689" y="3107959"/>
                </a:moveTo>
                <a:lnTo>
                  <a:pt x="7724838" y="3578810"/>
                </a:lnTo>
                <a:lnTo>
                  <a:pt x="7724838" y="3635541"/>
                </a:lnTo>
                <a:lnTo>
                  <a:pt x="8195691" y="4106395"/>
                </a:lnTo>
                <a:lnTo>
                  <a:pt x="8664821" y="3637265"/>
                </a:lnTo>
                <a:lnTo>
                  <a:pt x="8664821" y="3577091"/>
                </a:lnTo>
                <a:close/>
                <a:moveTo>
                  <a:pt x="5043664" y="3107959"/>
                </a:moveTo>
                <a:lnTo>
                  <a:pt x="4572419" y="3579197"/>
                </a:lnTo>
                <a:lnTo>
                  <a:pt x="4572419" y="3635159"/>
                </a:lnTo>
                <a:lnTo>
                  <a:pt x="5043662" y="4106396"/>
                </a:lnTo>
                <a:lnTo>
                  <a:pt x="5512402" y="3637650"/>
                </a:lnTo>
                <a:lnTo>
                  <a:pt x="5512402" y="3576704"/>
                </a:lnTo>
                <a:close/>
                <a:moveTo>
                  <a:pt x="6094326" y="3107958"/>
                </a:moveTo>
                <a:lnTo>
                  <a:pt x="5623226" y="3579070"/>
                </a:lnTo>
                <a:lnTo>
                  <a:pt x="5623226" y="3635285"/>
                </a:lnTo>
                <a:lnTo>
                  <a:pt x="6094326" y="4106397"/>
                </a:lnTo>
                <a:lnTo>
                  <a:pt x="6563205" y="3637518"/>
                </a:lnTo>
                <a:lnTo>
                  <a:pt x="6563205" y="3576837"/>
                </a:lnTo>
                <a:close/>
                <a:moveTo>
                  <a:pt x="9246372" y="3107957"/>
                </a:moveTo>
                <a:lnTo>
                  <a:pt x="8775646" y="3578683"/>
                </a:lnTo>
                <a:lnTo>
                  <a:pt x="8775646" y="3635671"/>
                </a:lnTo>
                <a:lnTo>
                  <a:pt x="9246369" y="4106395"/>
                </a:lnTo>
                <a:lnTo>
                  <a:pt x="9715629" y="3637135"/>
                </a:lnTo>
                <a:lnTo>
                  <a:pt x="9715629" y="3577215"/>
                </a:lnTo>
                <a:close/>
                <a:moveTo>
                  <a:pt x="7145009" y="3107957"/>
                </a:moveTo>
                <a:lnTo>
                  <a:pt x="6674030" y="3578936"/>
                </a:lnTo>
                <a:lnTo>
                  <a:pt x="6674030" y="3635418"/>
                </a:lnTo>
                <a:lnTo>
                  <a:pt x="7145007" y="4106396"/>
                </a:lnTo>
                <a:lnTo>
                  <a:pt x="7614013" y="3637390"/>
                </a:lnTo>
                <a:lnTo>
                  <a:pt x="7614013" y="3576961"/>
                </a:lnTo>
                <a:close/>
                <a:moveTo>
                  <a:pt x="11347734" y="3107957"/>
                </a:moveTo>
                <a:lnTo>
                  <a:pt x="10877262" y="3578428"/>
                </a:lnTo>
                <a:lnTo>
                  <a:pt x="10877262" y="3635922"/>
                </a:lnTo>
                <a:lnTo>
                  <a:pt x="11347735" y="4106396"/>
                </a:lnTo>
                <a:lnTo>
                  <a:pt x="11817249" y="3636882"/>
                </a:lnTo>
                <a:lnTo>
                  <a:pt x="11817249" y="3577472"/>
                </a:lnTo>
                <a:close/>
                <a:moveTo>
                  <a:pt x="10297053" y="3107955"/>
                </a:moveTo>
                <a:lnTo>
                  <a:pt x="9826454" y="3578554"/>
                </a:lnTo>
                <a:lnTo>
                  <a:pt x="9826454" y="3635794"/>
                </a:lnTo>
                <a:lnTo>
                  <a:pt x="10297054" y="4106394"/>
                </a:lnTo>
                <a:lnTo>
                  <a:pt x="10766437" y="3637011"/>
                </a:lnTo>
                <a:lnTo>
                  <a:pt x="10766437" y="3577339"/>
                </a:lnTo>
                <a:close/>
                <a:moveTo>
                  <a:pt x="11817249" y="3027334"/>
                </a:moveTo>
                <a:lnTo>
                  <a:pt x="11928074" y="3027334"/>
                </a:lnTo>
                <a:lnTo>
                  <a:pt x="11928074" y="3138159"/>
                </a:lnTo>
                <a:lnTo>
                  <a:pt x="11817249" y="3138159"/>
                </a:lnTo>
                <a:close/>
                <a:moveTo>
                  <a:pt x="10766437" y="3027334"/>
                </a:moveTo>
                <a:lnTo>
                  <a:pt x="10877262" y="3027334"/>
                </a:lnTo>
                <a:lnTo>
                  <a:pt x="10877262" y="3138159"/>
                </a:lnTo>
                <a:lnTo>
                  <a:pt x="10766437" y="3138159"/>
                </a:lnTo>
                <a:close/>
                <a:moveTo>
                  <a:pt x="9715629" y="3027334"/>
                </a:moveTo>
                <a:lnTo>
                  <a:pt x="9826454" y="3027334"/>
                </a:lnTo>
                <a:lnTo>
                  <a:pt x="9826454" y="3138159"/>
                </a:lnTo>
                <a:lnTo>
                  <a:pt x="9715629" y="3138159"/>
                </a:lnTo>
                <a:close/>
                <a:moveTo>
                  <a:pt x="8664821" y="3027334"/>
                </a:moveTo>
                <a:lnTo>
                  <a:pt x="8775646" y="3027334"/>
                </a:lnTo>
                <a:lnTo>
                  <a:pt x="8775646" y="3138159"/>
                </a:lnTo>
                <a:lnTo>
                  <a:pt x="8664821" y="3138159"/>
                </a:lnTo>
                <a:close/>
                <a:moveTo>
                  <a:pt x="7614013" y="3027334"/>
                </a:moveTo>
                <a:lnTo>
                  <a:pt x="7724838" y="3027334"/>
                </a:lnTo>
                <a:lnTo>
                  <a:pt x="7724838" y="3138159"/>
                </a:lnTo>
                <a:lnTo>
                  <a:pt x="7614013" y="3138159"/>
                </a:lnTo>
                <a:close/>
                <a:moveTo>
                  <a:pt x="6563205" y="3027334"/>
                </a:moveTo>
                <a:lnTo>
                  <a:pt x="6674030" y="3027334"/>
                </a:lnTo>
                <a:lnTo>
                  <a:pt x="6674030" y="3138159"/>
                </a:lnTo>
                <a:lnTo>
                  <a:pt x="6563205" y="3138159"/>
                </a:lnTo>
                <a:close/>
                <a:moveTo>
                  <a:pt x="5512400" y="3027334"/>
                </a:moveTo>
                <a:lnTo>
                  <a:pt x="5623225" y="3027334"/>
                </a:lnTo>
                <a:lnTo>
                  <a:pt x="5623225" y="3138159"/>
                </a:lnTo>
                <a:lnTo>
                  <a:pt x="5512400" y="3138159"/>
                </a:lnTo>
                <a:close/>
                <a:moveTo>
                  <a:pt x="4461592" y="3027334"/>
                </a:moveTo>
                <a:lnTo>
                  <a:pt x="4572417" y="3027334"/>
                </a:lnTo>
                <a:lnTo>
                  <a:pt x="4572417" y="3138159"/>
                </a:lnTo>
                <a:lnTo>
                  <a:pt x="4461592" y="3138159"/>
                </a:lnTo>
                <a:close/>
                <a:moveTo>
                  <a:pt x="3410790" y="3027334"/>
                </a:moveTo>
                <a:lnTo>
                  <a:pt x="3521616" y="3027334"/>
                </a:lnTo>
                <a:lnTo>
                  <a:pt x="3521616" y="3138159"/>
                </a:lnTo>
                <a:lnTo>
                  <a:pt x="3410790" y="3138159"/>
                </a:lnTo>
                <a:close/>
                <a:moveTo>
                  <a:pt x="2359982" y="3027334"/>
                </a:moveTo>
                <a:lnTo>
                  <a:pt x="2470807" y="3027334"/>
                </a:lnTo>
                <a:lnTo>
                  <a:pt x="2470807" y="3138159"/>
                </a:lnTo>
                <a:lnTo>
                  <a:pt x="2359982" y="3138159"/>
                </a:lnTo>
                <a:close/>
                <a:moveTo>
                  <a:pt x="1309173" y="3027334"/>
                </a:moveTo>
                <a:lnTo>
                  <a:pt x="1419997" y="3027334"/>
                </a:lnTo>
                <a:lnTo>
                  <a:pt x="1419997" y="3138159"/>
                </a:lnTo>
                <a:lnTo>
                  <a:pt x="1309173" y="3138159"/>
                </a:lnTo>
                <a:close/>
                <a:moveTo>
                  <a:pt x="258365" y="3027334"/>
                </a:moveTo>
                <a:lnTo>
                  <a:pt x="369190" y="3027334"/>
                </a:lnTo>
                <a:lnTo>
                  <a:pt x="369190" y="3138159"/>
                </a:lnTo>
                <a:lnTo>
                  <a:pt x="258365" y="3138159"/>
                </a:lnTo>
                <a:close/>
                <a:moveTo>
                  <a:pt x="10794114" y="2610895"/>
                </a:moveTo>
                <a:lnTo>
                  <a:pt x="10323174" y="3081834"/>
                </a:lnTo>
                <a:lnTo>
                  <a:pt x="10792548" y="3551209"/>
                </a:lnTo>
                <a:lnTo>
                  <a:pt x="10852239" y="3551209"/>
                </a:lnTo>
                <a:lnTo>
                  <a:pt x="11321612" y="3081835"/>
                </a:lnTo>
                <a:lnTo>
                  <a:pt x="10850672" y="2610895"/>
                </a:lnTo>
                <a:close/>
                <a:moveTo>
                  <a:pt x="9743434" y="2610895"/>
                </a:moveTo>
                <a:lnTo>
                  <a:pt x="9272494" y="3081834"/>
                </a:lnTo>
                <a:lnTo>
                  <a:pt x="9741869" y="3551209"/>
                </a:lnTo>
                <a:lnTo>
                  <a:pt x="9801555" y="3551209"/>
                </a:lnTo>
                <a:lnTo>
                  <a:pt x="10270931" y="3081833"/>
                </a:lnTo>
                <a:lnTo>
                  <a:pt x="9799992" y="2610895"/>
                </a:lnTo>
                <a:close/>
                <a:moveTo>
                  <a:pt x="8692754" y="2610895"/>
                </a:moveTo>
                <a:lnTo>
                  <a:pt x="8221811" y="3081837"/>
                </a:lnTo>
                <a:lnTo>
                  <a:pt x="8691183" y="3551209"/>
                </a:lnTo>
                <a:lnTo>
                  <a:pt x="8750876" y="3551209"/>
                </a:lnTo>
                <a:lnTo>
                  <a:pt x="9220250" y="3081835"/>
                </a:lnTo>
                <a:lnTo>
                  <a:pt x="8749310" y="2610895"/>
                </a:lnTo>
                <a:close/>
                <a:moveTo>
                  <a:pt x="7642070" y="2610895"/>
                </a:moveTo>
                <a:lnTo>
                  <a:pt x="7171131" y="3081835"/>
                </a:lnTo>
                <a:lnTo>
                  <a:pt x="7640505" y="3551209"/>
                </a:lnTo>
                <a:lnTo>
                  <a:pt x="7700194" y="3551209"/>
                </a:lnTo>
                <a:lnTo>
                  <a:pt x="8169567" y="3081836"/>
                </a:lnTo>
                <a:lnTo>
                  <a:pt x="7698625" y="2610895"/>
                </a:lnTo>
                <a:close/>
                <a:moveTo>
                  <a:pt x="6591389" y="2610895"/>
                </a:moveTo>
                <a:lnTo>
                  <a:pt x="6120448" y="3081836"/>
                </a:lnTo>
                <a:lnTo>
                  <a:pt x="6589820" y="3551209"/>
                </a:lnTo>
                <a:lnTo>
                  <a:pt x="6649514" y="3551209"/>
                </a:lnTo>
                <a:lnTo>
                  <a:pt x="7118887" y="3081836"/>
                </a:lnTo>
                <a:lnTo>
                  <a:pt x="6647947" y="2610895"/>
                </a:lnTo>
                <a:close/>
                <a:moveTo>
                  <a:pt x="5540722" y="2610895"/>
                </a:moveTo>
                <a:lnTo>
                  <a:pt x="5069790" y="3081837"/>
                </a:lnTo>
                <a:lnTo>
                  <a:pt x="5539152" y="3551209"/>
                </a:lnTo>
                <a:lnTo>
                  <a:pt x="5598843" y="3551209"/>
                </a:lnTo>
                <a:lnTo>
                  <a:pt x="6068204" y="3081836"/>
                </a:lnTo>
                <a:lnTo>
                  <a:pt x="5597274" y="2610895"/>
                </a:lnTo>
                <a:close/>
                <a:moveTo>
                  <a:pt x="4490039" y="2610895"/>
                </a:moveTo>
                <a:lnTo>
                  <a:pt x="4019108" y="3081837"/>
                </a:lnTo>
                <a:lnTo>
                  <a:pt x="4488467" y="3551209"/>
                </a:lnTo>
                <a:lnTo>
                  <a:pt x="4548162" y="3551209"/>
                </a:lnTo>
                <a:lnTo>
                  <a:pt x="5017539" y="3081837"/>
                </a:lnTo>
                <a:lnTo>
                  <a:pt x="4546591" y="2610895"/>
                </a:lnTo>
                <a:close/>
                <a:moveTo>
                  <a:pt x="3439377" y="2610895"/>
                </a:moveTo>
                <a:lnTo>
                  <a:pt x="2968431" y="3081838"/>
                </a:lnTo>
                <a:lnTo>
                  <a:pt x="3437805" y="3551209"/>
                </a:lnTo>
                <a:lnTo>
                  <a:pt x="3497502" y="3551209"/>
                </a:lnTo>
                <a:lnTo>
                  <a:pt x="3966864" y="3081837"/>
                </a:lnTo>
                <a:lnTo>
                  <a:pt x="3495931" y="2610895"/>
                </a:lnTo>
                <a:close/>
                <a:moveTo>
                  <a:pt x="2388695" y="2610895"/>
                </a:moveTo>
                <a:lnTo>
                  <a:pt x="1917746" y="3081837"/>
                </a:lnTo>
                <a:lnTo>
                  <a:pt x="2387125" y="3551209"/>
                </a:lnTo>
                <a:lnTo>
                  <a:pt x="2446819" y="3551209"/>
                </a:lnTo>
                <a:lnTo>
                  <a:pt x="2916188" y="3081838"/>
                </a:lnTo>
                <a:lnTo>
                  <a:pt x="2445246" y="2610895"/>
                </a:lnTo>
                <a:close/>
                <a:moveTo>
                  <a:pt x="1338007" y="2610895"/>
                </a:moveTo>
                <a:lnTo>
                  <a:pt x="867066" y="3081838"/>
                </a:lnTo>
                <a:lnTo>
                  <a:pt x="1336436" y="3551209"/>
                </a:lnTo>
                <a:lnTo>
                  <a:pt x="1396132" y="3551209"/>
                </a:lnTo>
                <a:lnTo>
                  <a:pt x="1865502" y="3081837"/>
                </a:lnTo>
                <a:lnTo>
                  <a:pt x="1394561" y="2610895"/>
                </a:lnTo>
                <a:close/>
                <a:moveTo>
                  <a:pt x="11291841" y="2500070"/>
                </a:moveTo>
                <a:lnTo>
                  <a:pt x="11402666" y="2500070"/>
                </a:lnTo>
                <a:lnTo>
                  <a:pt x="11402666" y="2610895"/>
                </a:lnTo>
                <a:lnTo>
                  <a:pt x="11291841" y="2610895"/>
                </a:lnTo>
                <a:close/>
                <a:moveTo>
                  <a:pt x="10241033" y="2500070"/>
                </a:moveTo>
                <a:lnTo>
                  <a:pt x="10351858" y="2500070"/>
                </a:lnTo>
                <a:lnTo>
                  <a:pt x="10351858" y="2610895"/>
                </a:lnTo>
                <a:lnTo>
                  <a:pt x="10241033" y="2610895"/>
                </a:lnTo>
                <a:close/>
                <a:moveTo>
                  <a:pt x="9190225" y="2500070"/>
                </a:moveTo>
                <a:lnTo>
                  <a:pt x="9301050" y="2500070"/>
                </a:lnTo>
                <a:lnTo>
                  <a:pt x="9301050" y="2610895"/>
                </a:lnTo>
                <a:lnTo>
                  <a:pt x="9190225" y="2610895"/>
                </a:lnTo>
                <a:close/>
                <a:moveTo>
                  <a:pt x="8139417" y="2500070"/>
                </a:moveTo>
                <a:lnTo>
                  <a:pt x="8250242" y="2500070"/>
                </a:lnTo>
                <a:lnTo>
                  <a:pt x="8250242" y="2610895"/>
                </a:lnTo>
                <a:lnTo>
                  <a:pt x="8139417" y="2610895"/>
                </a:lnTo>
                <a:close/>
                <a:moveTo>
                  <a:pt x="7088609" y="2500070"/>
                </a:moveTo>
                <a:lnTo>
                  <a:pt x="7199434" y="2500070"/>
                </a:lnTo>
                <a:lnTo>
                  <a:pt x="7199434" y="2610895"/>
                </a:lnTo>
                <a:lnTo>
                  <a:pt x="7088609" y="2610895"/>
                </a:lnTo>
                <a:close/>
                <a:moveTo>
                  <a:pt x="6037801" y="2500070"/>
                </a:moveTo>
                <a:lnTo>
                  <a:pt x="6148626" y="2500070"/>
                </a:lnTo>
                <a:lnTo>
                  <a:pt x="6148626" y="2610895"/>
                </a:lnTo>
                <a:lnTo>
                  <a:pt x="6037801" y="2610895"/>
                </a:lnTo>
                <a:close/>
                <a:moveTo>
                  <a:pt x="4987000" y="2500070"/>
                </a:moveTo>
                <a:lnTo>
                  <a:pt x="5097829" y="2500070"/>
                </a:lnTo>
                <a:lnTo>
                  <a:pt x="5097829" y="2610895"/>
                </a:lnTo>
                <a:lnTo>
                  <a:pt x="4987000" y="2610895"/>
                </a:lnTo>
                <a:close/>
                <a:moveTo>
                  <a:pt x="3936200" y="2500070"/>
                </a:moveTo>
                <a:lnTo>
                  <a:pt x="4047024" y="2500070"/>
                </a:lnTo>
                <a:lnTo>
                  <a:pt x="4047024" y="2610895"/>
                </a:lnTo>
                <a:lnTo>
                  <a:pt x="3936200" y="2610895"/>
                </a:lnTo>
                <a:close/>
                <a:moveTo>
                  <a:pt x="2885393" y="2500070"/>
                </a:moveTo>
                <a:lnTo>
                  <a:pt x="2996218" y="2500070"/>
                </a:lnTo>
                <a:lnTo>
                  <a:pt x="2996218" y="2610895"/>
                </a:lnTo>
                <a:lnTo>
                  <a:pt x="2885393" y="2610895"/>
                </a:lnTo>
                <a:close/>
                <a:moveTo>
                  <a:pt x="1834583" y="2500070"/>
                </a:moveTo>
                <a:lnTo>
                  <a:pt x="1945408" y="2500070"/>
                </a:lnTo>
                <a:lnTo>
                  <a:pt x="1945408" y="2610895"/>
                </a:lnTo>
                <a:lnTo>
                  <a:pt x="1834583" y="2610895"/>
                </a:lnTo>
                <a:close/>
                <a:moveTo>
                  <a:pt x="783777" y="2500070"/>
                </a:moveTo>
                <a:lnTo>
                  <a:pt x="894602" y="2500070"/>
                </a:lnTo>
                <a:lnTo>
                  <a:pt x="894602" y="2610895"/>
                </a:lnTo>
                <a:lnTo>
                  <a:pt x="783777" y="2610895"/>
                </a:lnTo>
                <a:close/>
                <a:moveTo>
                  <a:pt x="1891623" y="2057291"/>
                </a:moveTo>
                <a:lnTo>
                  <a:pt x="1420005" y="2528898"/>
                </a:lnTo>
                <a:lnTo>
                  <a:pt x="1420005" y="2584095"/>
                </a:lnTo>
                <a:lnTo>
                  <a:pt x="1891624" y="3055715"/>
                </a:lnTo>
                <a:lnTo>
                  <a:pt x="2359991" y="2587356"/>
                </a:lnTo>
                <a:lnTo>
                  <a:pt x="2359991" y="2525640"/>
                </a:lnTo>
                <a:close/>
                <a:moveTo>
                  <a:pt x="2942310" y="2057291"/>
                </a:moveTo>
                <a:lnTo>
                  <a:pt x="2470816" y="2528774"/>
                </a:lnTo>
                <a:lnTo>
                  <a:pt x="2470816" y="2584221"/>
                </a:lnTo>
                <a:lnTo>
                  <a:pt x="2942310" y="3055716"/>
                </a:lnTo>
                <a:lnTo>
                  <a:pt x="3410799" y="2587229"/>
                </a:lnTo>
                <a:lnTo>
                  <a:pt x="3410799" y="2525765"/>
                </a:lnTo>
                <a:close/>
                <a:moveTo>
                  <a:pt x="3992986" y="2057290"/>
                </a:moveTo>
                <a:lnTo>
                  <a:pt x="3521627" y="2528649"/>
                </a:lnTo>
                <a:lnTo>
                  <a:pt x="3521627" y="2584345"/>
                </a:lnTo>
                <a:lnTo>
                  <a:pt x="3992986" y="3055715"/>
                </a:lnTo>
                <a:lnTo>
                  <a:pt x="4461596" y="2587094"/>
                </a:lnTo>
                <a:lnTo>
                  <a:pt x="4461596" y="2525899"/>
                </a:lnTo>
                <a:close/>
                <a:moveTo>
                  <a:pt x="840944" y="2057289"/>
                </a:moveTo>
                <a:lnTo>
                  <a:pt x="369198" y="2529024"/>
                </a:lnTo>
                <a:lnTo>
                  <a:pt x="369198" y="2583969"/>
                </a:lnTo>
                <a:lnTo>
                  <a:pt x="840944" y="3055716"/>
                </a:lnTo>
                <a:lnTo>
                  <a:pt x="1309180" y="2587479"/>
                </a:lnTo>
                <a:lnTo>
                  <a:pt x="1309180" y="2525514"/>
                </a:lnTo>
                <a:close/>
                <a:moveTo>
                  <a:pt x="7145007" y="2057289"/>
                </a:moveTo>
                <a:lnTo>
                  <a:pt x="6674030" y="2528255"/>
                </a:lnTo>
                <a:lnTo>
                  <a:pt x="6674030" y="2584733"/>
                </a:lnTo>
                <a:lnTo>
                  <a:pt x="7145010" y="3055713"/>
                </a:lnTo>
                <a:lnTo>
                  <a:pt x="7614013" y="2586710"/>
                </a:lnTo>
                <a:lnTo>
                  <a:pt x="7614013" y="2526283"/>
                </a:lnTo>
                <a:close/>
                <a:moveTo>
                  <a:pt x="5043664" y="2057289"/>
                </a:moveTo>
                <a:lnTo>
                  <a:pt x="4572421" y="2528513"/>
                </a:lnTo>
                <a:lnTo>
                  <a:pt x="4572421" y="2584480"/>
                </a:lnTo>
                <a:lnTo>
                  <a:pt x="5043664" y="3055715"/>
                </a:lnTo>
                <a:lnTo>
                  <a:pt x="5512404" y="2586968"/>
                </a:lnTo>
                <a:lnTo>
                  <a:pt x="5512404" y="2526024"/>
                </a:lnTo>
                <a:close/>
                <a:moveTo>
                  <a:pt x="10297053" y="2057288"/>
                </a:moveTo>
                <a:lnTo>
                  <a:pt x="9826454" y="2527875"/>
                </a:lnTo>
                <a:lnTo>
                  <a:pt x="9826454" y="2585115"/>
                </a:lnTo>
                <a:lnTo>
                  <a:pt x="10297052" y="3055713"/>
                </a:lnTo>
                <a:lnTo>
                  <a:pt x="10766437" y="2586328"/>
                </a:lnTo>
                <a:lnTo>
                  <a:pt x="10766437" y="2526660"/>
                </a:lnTo>
                <a:close/>
                <a:moveTo>
                  <a:pt x="9246373" y="2057288"/>
                </a:moveTo>
                <a:lnTo>
                  <a:pt x="8775646" y="2528002"/>
                </a:lnTo>
                <a:lnTo>
                  <a:pt x="8775646" y="2584986"/>
                </a:lnTo>
                <a:lnTo>
                  <a:pt x="9246373" y="3055713"/>
                </a:lnTo>
                <a:lnTo>
                  <a:pt x="9715629" y="2586457"/>
                </a:lnTo>
                <a:lnTo>
                  <a:pt x="9715629" y="2526532"/>
                </a:lnTo>
                <a:close/>
                <a:moveTo>
                  <a:pt x="8195690" y="2057288"/>
                </a:moveTo>
                <a:lnTo>
                  <a:pt x="7724838" y="2528128"/>
                </a:lnTo>
                <a:lnTo>
                  <a:pt x="7724838" y="2584864"/>
                </a:lnTo>
                <a:lnTo>
                  <a:pt x="8195689" y="3055714"/>
                </a:lnTo>
                <a:lnTo>
                  <a:pt x="8664821" y="2586582"/>
                </a:lnTo>
                <a:lnTo>
                  <a:pt x="8664821" y="2526406"/>
                </a:lnTo>
                <a:close/>
                <a:moveTo>
                  <a:pt x="6094328" y="2057287"/>
                </a:moveTo>
                <a:lnTo>
                  <a:pt x="5623228" y="2528386"/>
                </a:lnTo>
                <a:lnTo>
                  <a:pt x="5623228" y="2584606"/>
                </a:lnTo>
                <a:lnTo>
                  <a:pt x="6094325" y="3055714"/>
                </a:lnTo>
                <a:lnTo>
                  <a:pt x="6563205" y="2586835"/>
                </a:lnTo>
                <a:lnTo>
                  <a:pt x="6563205" y="2526153"/>
                </a:lnTo>
                <a:close/>
                <a:moveTo>
                  <a:pt x="11347736" y="2057286"/>
                </a:moveTo>
                <a:lnTo>
                  <a:pt x="10877262" y="2527747"/>
                </a:lnTo>
                <a:lnTo>
                  <a:pt x="10877262" y="2585241"/>
                </a:lnTo>
                <a:lnTo>
                  <a:pt x="11347734" y="3055713"/>
                </a:lnTo>
                <a:lnTo>
                  <a:pt x="11817249" y="2586199"/>
                </a:lnTo>
                <a:lnTo>
                  <a:pt x="11817249" y="2526787"/>
                </a:lnTo>
                <a:close/>
                <a:moveTo>
                  <a:pt x="258363" y="1973449"/>
                </a:moveTo>
                <a:lnTo>
                  <a:pt x="369188" y="1973449"/>
                </a:lnTo>
                <a:lnTo>
                  <a:pt x="369188" y="2084274"/>
                </a:lnTo>
                <a:lnTo>
                  <a:pt x="258363" y="2084274"/>
                </a:lnTo>
                <a:close/>
                <a:moveTo>
                  <a:pt x="2359980" y="1973449"/>
                </a:moveTo>
                <a:lnTo>
                  <a:pt x="2470805" y="1973449"/>
                </a:lnTo>
                <a:lnTo>
                  <a:pt x="2470805" y="2084274"/>
                </a:lnTo>
                <a:lnTo>
                  <a:pt x="2359980" y="2084274"/>
                </a:lnTo>
                <a:close/>
                <a:moveTo>
                  <a:pt x="1309171" y="1973449"/>
                </a:moveTo>
                <a:lnTo>
                  <a:pt x="1419995" y="1973449"/>
                </a:lnTo>
                <a:lnTo>
                  <a:pt x="1419995" y="2084274"/>
                </a:lnTo>
                <a:lnTo>
                  <a:pt x="1309171" y="2084274"/>
                </a:lnTo>
                <a:close/>
                <a:moveTo>
                  <a:pt x="4461591" y="1973448"/>
                </a:moveTo>
                <a:lnTo>
                  <a:pt x="4572416" y="1973448"/>
                </a:lnTo>
                <a:lnTo>
                  <a:pt x="4572416" y="2084273"/>
                </a:lnTo>
                <a:lnTo>
                  <a:pt x="4461591" y="2084273"/>
                </a:lnTo>
                <a:close/>
                <a:moveTo>
                  <a:pt x="3410788" y="1973448"/>
                </a:moveTo>
                <a:lnTo>
                  <a:pt x="3521614" y="1973448"/>
                </a:lnTo>
                <a:lnTo>
                  <a:pt x="3521614" y="2084273"/>
                </a:lnTo>
                <a:lnTo>
                  <a:pt x="3410788" y="2084273"/>
                </a:lnTo>
                <a:close/>
                <a:moveTo>
                  <a:pt x="6563205" y="1973448"/>
                </a:moveTo>
                <a:lnTo>
                  <a:pt x="6674030" y="1973448"/>
                </a:lnTo>
                <a:lnTo>
                  <a:pt x="6674030" y="2084273"/>
                </a:lnTo>
                <a:lnTo>
                  <a:pt x="6563205" y="2084273"/>
                </a:lnTo>
                <a:close/>
                <a:moveTo>
                  <a:pt x="5512399" y="1973448"/>
                </a:moveTo>
                <a:lnTo>
                  <a:pt x="5623224" y="1973448"/>
                </a:lnTo>
                <a:lnTo>
                  <a:pt x="5623224" y="2084273"/>
                </a:lnTo>
                <a:lnTo>
                  <a:pt x="5512399" y="2084273"/>
                </a:lnTo>
                <a:close/>
                <a:moveTo>
                  <a:pt x="7614013" y="1973448"/>
                </a:moveTo>
                <a:lnTo>
                  <a:pt x="7724838" y="1973448"/>
                </a:lnTo>
                <a:lnTo>
                  <a:pt x="7724838" y="2084273"/>
                </a:lnTo>
                <a:lnTo>
                  <a:pt x="7614013" y="2084273"/>
                </a:lnTo>
                <a:close/>
                <a:moveTo>
                  <a:pt x="9715629" y="1973448"/>
                </a:moveTo>
                <a:lnTo>
                  <a:pt x="9826454" y="1973448"/>
                </a:lnTo>
                <a:lnTo>
                  <a:pt x="9826454" y="2084273"/>
                </a:lnTo>
                <a:lnTo>
                  <a:pt x="9715629" y="2084273"/>
                </a:lnTo>
                <a:close/>
                <a:moveTo>
                  <a:pt x="8664821" y="1973448"/>
                </a:moveTo>
                <a:lnTo>
                  <a:pt x="8775646" y="1973448"/>
                </a:lnTo>
                <a:lnTo>
                  <a:pt x="8775646" y="2084273"/>
                </a:lnTo>
                <a:lnTo>
                  <a:pt x="8664821" y="2084273"/>
                </a:lnTo>
                <a:close/>
                <a:moveTo>
                  <a:pt x="11817249" y="1973448"/>
                </a:moveTo>
                <a:lnTo>
                  <a:pt x="11928074" y="1973448"/>
                </a:lnTo>
                <a:lnTo>
                  <a:pt x="11928074" y="2084273"/>
                </a:lnTo>
                <a:lnTo>
                  <a:pt x="11817249" y="2084273"/>
                </a:lnTo>
                <a:close/>
                <a:moveTo>
                  <a:pt x="10766437" y="1973448"/>
                </a:moveTo>
                <a:lnTo>
                  <a:pt x="10877262" y="1973448"/>
                </a:lnTo>
                <a:lnTo>
                  <a:pt x="10877262" y="2084273"/>
                </a:lnTo>
                <a:lnTo>
                  <a:pt x="10766437" y="2084273"/>
                </a:lnTo>
                <a:close/>
                <a:moveTo>
                  <a:pt x="3441643" y="1557959"/>
                </a:moveTo>
                <a:lnTo>
                  <a:pt x="2968431" y="2031169"/>
                </a:lnTo>
                <a:lnTo>
                  <a:pt x="3437348" y="2500070"/>
                </a:lnTo>
                <a:lnTo>
                  <a:pt x="3497959" y="2500070"/>
                </a:lnTo>
                <a:lnTo>
                  <a:pt x="3966865" y="2031168"/>
                </a:lnTo>
                <a:lnTo>
                  <a:pt x="3493665" y="1557959"/>
                </a:lnTo>
                <a:close/>
                <a:moveTo>
                  <a:pt x="2390961" y="1557959"/>
                </a:moveTo>
                <a:lnTo>
                  <a:pt x="1917745" y="2031169"/>
                </a:lnTo>
                <a:lnTo>
                  <a:pt x="2386665" y="2500070"/>
                </a:lnTo>
                <a:lnTo>
                  <a:pt x="2447277" y="2500070"/>
                </a:lnTo>
                <a:lnTo>
                  <a:pt x="2916189" y="2031169"/>
                </a:lnTo>
                <a:lnTo>
                  <a:pt x="2442980" y="1557959"/>
                </a:lnTo>
                <a:close/>
                <a:moveTo>
                  <a:pt x="1340273" y="1557959"/>
                </a:moveTo>
                <a:lnTo>
                  <a:pt x="867066" y="2031167"/>
                </a:lnTo>
                <a:lnTo>
                  <a:pt x="1335980" y="2500070"/>
                </a:lnTo>
                <a:lnTo>
                  <a:pt x="1396589" y="2500070"/>
                </a:lnTo>
                <a:lnTo>
                  <a:pt x="1865501" y="2031169"/>
                </a:lnTo>
                <a:lnTo>
                  <a:pt x="1392293" y="1557959"/>
                </a:lnTo>
                <a:close/>
                <a:moveTo>
                  <a:pt x="5542986" y="1557958"/>
                </a:moveTo>
                <a:lnTo>
                  <a:pt x="5069790" y="2031167"/>
                </a:lnTo>
                <a:lnTo>
                  <a:pt x="5538694" y="2500070"/>
                </a:lnTo>
                <a:lnTo>
                  <a:pt x="5599302" y="2500070"/>
                </a:lnTo>
                <a:lnTo>
                  <a:pt x="6068206" y="2031166"/>
                </a:lnTo>
                <a:lnTo>
                  <a:pt x="5595011" y="1557958"/>
                </a:lnTo>
                <a:close/>
                <a:moveTo>
                  <a:pt x="4492305" y="1557958"/>
                </a:moveTo>
                <a:lnTo>
                  <a:pt x="4019109" y="2031168"/>
                </a:lnTo>
                <a:lnTo>
                  <a:pt x="4488010" y="2500070"/>
                </a:lnTo>
                <a:lnTo>
                  <a:pt x="4548620" y="2500070"/>
                </a:lnTo>
                <a:lnTo>
                  <a:pt x="5017539" y="2031167"/>
                </a:lnTo>
                <a:lnTo>
                  <a:pt x="4544326" y="1557958"/>
                </a:lnTo>
                <a:close/>
                <a:moveTo>
                  <a:pt x="7644337" y="1557958"/>
                </a:moveTo>
                <a:lnTo>
                  <a:pt x="7171129" y="2031167"/>
                </a:lnTo>
                <a:lnTo>
                  <a:pt x="7640044" y="2500070"/>
                </a:lnTo>
                <a:lnTo>
                  <a:pt x="7700653" y="2500070"/>
                </a:lnTo>
                <a:lnTo>
                  <a:pt x="8169569" y="2031167"/>
                </a:lnTo>
                <a:lnTo>
                  <a:pt x="7696361" y="1557958"/>
                </a:lnTo>
                <a:close/>
                <a:moveTo>
                  <a:pt x="6593656" y="1557958"/>
                </a:moveTo>
                <a:lnTo>
                  <a:pt x="6120450" y="2031165"/>
                </a:lnTo>
                <a:lnTo>
                  <a:pt x="6589366" y="2500070"/>
                </a:lnTo>
                <a:lnTo>
                  <a:pt x="6649970" y="2500070"/>
                </a:lnTo>
                <a:lnTo>
                  <a:pt x="7118885" y="2031167"/>
                </a:lnTo>
                <a:lnTo>
                  <a:pt x="6645676" y="1557958"/>
                </a:lnTo>
                <a:close/>
                <a:moveTo>
                  <a:pt x="9745703" y="1557958"/>
                </a:moveTo>
                <a:lnTo>
                  <a:pt x="9272494" y="2031167"/>
                </a:lnTo>
                <a:lnTo>
                  <a:pt x="9741408" y="2500070"/>
                </a:lnTo>
                <a:lnTo>
                  <a:pt x="9802016" y="2500070"/>
                </a:lnTo>
                <a:lnTo>
                  <a:pt x="10270931" y="2031167"/>
                </a:lnTo>
                <a:lnTo>
                  <a:pt x="9797723" y="1557958"/>
                </a:lnTo>
                <a:close/>
                <a:moveTo>
                  <a:pt x="8695019" y="1557958"/>
                </a:moveTo>
                <a:lnTo>
                  <a:pt x="8221812" y="2031166"/>
                </a:lnTo>
                <a:lnTo>
                  <a:pt x="8690730" y="2500070"/>
                </a:lnTo>
                <a:lnTo>
                  <a:pt x="8751334" y="2500070"/>
                </a:lnTo>
                <a:lnTo>
                  <a:pt x="9220250" y="2031166"/>
                </a:lnTo>
                <a:lnTo>
                  <a:pt x="8747043" y="1557958"/>
                </a:lnTo>
                <a:close/>
                <a:moveTo>
                  <a:pt x="10796383" y="1557958"/>
                </a:moveTo>
                <a:lnTo>
                  <a:pt x="10323175" y="2031166"/>
                </a:lnTo>
                <a:lnTo>
                  <a:pt x="10792091" y="2500070"/>
                </a:lnTo>
                <a:lnTo>
                  <a:pt x="10852696" y="2500070"/>
                </a:lnTo>
                <a:lnTo>
                  <a:pt x="11321614" y="2031164"/>
                </a:lnTo>
                <a:lnTo>
                  <a:pt x="10848409" y="1557958"/>
                </a:lnTo>
                <a:close/>
                <a:moveTo>
                  <a:pt x="783781" y="1447135"/>
                </a:moveTo>
                <a:lnTo>
                  <a:pt x="894606" y="1447135"/>
                </a:lnTo>
                <a:lnTo>
                  <a:pt x="894606" y="1557959"/>
                </a:lnTo>
                <a:lnTo>
                  <a:pt x="783781" y="1557959"/>
                </a:lnTo>
                <a:close/>
                <a:moveTo>
                  <a:pt x="1834586" y="1447134"/>
                </a:moveTo>
                <a:lnTo>
                  <a:pt x="1945411" y="1447134"/>
                </a:lnTo>
                <a:lnTo>
                  <a:pt x="1945411" y="1557959"/>
                </a:lnTo>
                <a:lnTo>
                  <a:pt x="1834586" y="1557959"/>
                </a:lnTo>
                <a:close/>
                <a:moveTo>
                  <a:pt x="4987002" y="1447134"/>
                </a:moveTo>
                <a:lnTo>
                  <a:pt x="5097832" y="1447134"/>
                </a:lnTo>
                <a:lnTo>
                  <a:pt x="5097832" y="1557958"/>
                </a:lnTo>
                <a:lnTo>
                  <a:pt x="4987002" y="1557958"/>
                </a:lnTo>
                <a:close/>
                <a:moveTo>
                  <a:pt x="3936204" y="1447134"/>
                </a:moveTo>
                <a:lnTo>
                  <a:pt x="4047028" y="1447134"/>
                </a:lnTo>
                <a:lnTo>
                  <a:pt x="4047028" y="1557959"/>
                </a:lnTo>
                <a:lnTo>
                  <a:pt x="3936204" y="1557959"/>
                </a:lnTo>
                <a:close/>
                <a:moveTo>
                  <a:pt x="2885398" y="1447134"/>
                </a:moveTo>
                <a:lnTo>
                  <a:pt x="2996224" y="1447134"/>
                </a:lnTo>
                <a:lnTo>
                  <a:pt x="2996224" y="1557959"/>
                </a:lnTo>
                <a:lnTo>
                  <a:pt x="2885398" y="1557959"/>
                </a:lnTo>
                <a:close/>
                <a:moveTo>
                  <a:pt x="6037801" y="1447133"/>
                </a:moveTo>
                <a:lnTo>
                  <a:pt x="6148626" y="1447133"/>
                </a:lnTo>
                <a:lnTo>
                  <a:pt x="6148626" y="1557958"/>
                </a:lnTo>
                <a:lnTo>
                  <a:pt x="6037801" y="1557958"/>
                </a:lnTo>
                <a:close/>
                <a:moveTo>
                  <a:pt x="9190225" y="1447133"/>
                </a:moveTo>
                <a:lnTo>
                  <a:pt x="9301050" y="1447133"/>
                </a:lnTo>
                <a:lnTo>
                  <a:pt x="9301050" y="1557958"/>
                </a:lnTo>
                <a:lnTo>
                  <a:pt x="9190225" y="1557958"/>
                </a:lnTo>
                <a:close/>
                <a:moveTo>
                  <a:pt x="8139417" y="1447133"/>
                </a:moveTo>
                <a:lnTo>
                  <a:pt x="8250242" y="1447133"/>
                </a:lnTo>
                <a:lnTo>
                  <a:pt x="8250242" y="1557958"/>
                </a:lnTo>
                <a:lnTo>
                  <a:pt x="8139417" y="1557958"/>
                </a:lnTo>
                <a:close/>
                <a:moveTo>
                  <a:pt x="7088609" y="1447133"/>
                </a:moveTo>
                <a:lnTo>
                  <a:pt x="7199434" y="1447133"/>
                </a:lnTo>
                <a:lnTo>
                  <a:pt x="7199434" y="1557958"/>
                </a:lnTo>
                <a:lnTo>
                  <a:pt x="7088609" y="1557958"/>
                </a:lnTo>
                <a:close/>
                <a:moveTo>
                  <a:pt x="10241033" y="1447133"/>
                </a:moveTo>
                <a:lnTo>
                  <a:pt x="10351858" y="1447133"/>
                </a:lnTo>
                <a:lnTo>
                  <a:pt x="10351858" y="1557957"/>
                </a:lnTo>
                <a:lnTo>
                  <a:pt x="10241033" y="1557957"/>
                </a:lnTo>
                <a:close/>
                <a:moveTo>
                  <a:pt x="11291841" y="1447133"/>
                </a:moveTo>
                <a:lnTo>
                  <a:pt x="11402666" y="1447133"/>
                </a:lnTo>
                <a:lnTo>
                  <a:pt x="11402666" y="1557957"/>
                </a:lnTo>
                <a:lnTo>
                  <a:pt x="11291841" y="1557957"/>
                </a:lnTo>
                <a:close/>
                <a:moveTo>
                  <a:pt x="2942310" y="1006607"/>
                </a:moveTo>
                <a:lnTo>
                  <a:pt x="2470820" y="1478100"/>
                </a:lnTo>
                <a:lnTo>
                  <a:pt x="2470820" y="1533556"/>
                </a:lnTo>
                <a:lnTo>
                  <a:pt x="2942310" y="2005047"/>
                </a:lnTo>
                <a:lnTo>
                  <a:pt x="3410804" y="1536556"/>
                </a:lnTo>
                <a:lnTo>
                  <a:pt x="3410804" y="1475099"/>
                </a:lnTo>
                <a:close/>
                <a:moveTo>
                  <a:pt x="1891623" y="1006607"/>
                </a:moveTo>
                <a:lnTo>
                  <a:pt x="1420008" y="1478224"/>
                </a:lnTo>
                <a:lnTo>
                  <a:pt x="1420008" y="1533431"/>
                </a:lnTo>
                <a:lnTo>
                  <a:pt x="1891623" y="2005047"/>
                </a:lnTo>
                <a:lnTo>
                  <a:pt x="2359996" y="1536681"/>
                </a:lnTo>
                <a:lnTo>
                  <a:pt x="2359996" y="1474975"/>
                </a:lnTo>
                <a:close/>
                <a:moveTo>
                  <a:pt x="840943" y="1006607"/>
                </a:moveTo>
                <a:lnTo>
                  <a:pt x="369202" y="1478351"/>
                </a:lnTo>
                <a:lnTo>
                  <a:pt x="369202" y="1533303"/>
                </a:lnTo>
                <a:lnTo>
                  <a:pt x="840944" y="2005046"/>
                </a:lnTo>
                <a:lnTo>
                  <a:pt x="1309184" y="1536806"/>
                </a:lnTo>
                <a:lnTo>
                  <a:pt x="1309184" y="1474850"/>
                </a:lnTo>
                <a:close/>
                <a:moveTo>
                  <a:pt x="3992987" y="1006606"/>
                </a:moveTo>
                <a:lnTo>
                  <a:pt x="3521631" y="1477974"/>
                </a:lnTo>
                <a:lnTo>
                  <a:pt x="3521631" y="1533680"/>
                </a:lnTo>
                <a:lnTo>
                  <a:pt x="3992986" y="2005046"/>
                </a:lnTo>
                <a:lnTo>
                  <a:pt x="4461598" y="1536423"/>
                </a:lnTo>
                <a:lnTo>
                  <a:pt x="4461598" y="1475230"/>
                </a:lnTo>
                <a:close/>
                <a:moveTo>
                  <a:pt x="6094326" y="1006605"/>
                </a:moveTo>
                <a:lnTo>
                  <a:pt x="5623230" y="1477714"/>
                </a:lnTo>
                <a:lnTo>
                  <a:pt x="5623230" y="1533934"/>
                </a:lnTo>
                <a:lnTo>
                  <a:pt x="6094328" y="2005044"/>
                </a:lnTo>
                <a:lnTo>
                  <a:pt x="6563205" y="1536166"/>
                </a:lnTo>
                <a:lnTo>
                  <a:pt x="6563205" y="1475487"/>
                </a:lnTo>
                <a:close/>
                <a:moveTo>
                  <a:pt x="9246371" y="1006604"/>
                </a:moveTo>
                <a:lnTo>
                  <a:pt x="8775646" y="1477332"/>
                </a:lnTo>
                <a:lnTo>
                  <a:pt x="8775646" y="1534319"/>
                </a:lnTo>
                <a:lnTo>
                  <a:pt x="9246371" y="2005045"/>
                </a:lnTo>
                <a:lnTo>
                  <a:pt x="9715629" y="1535786"/>
                </a:lnTo>
                <a:lnTo>
                  <a:pt x="9715629" y="1475864"/>
                </a:lnTo>
                <a:close/>
                <a:moveTo>
                  <a:pt x="5043669" y="1006604"/>
                </a:moveTo>
                <a:lnTo>
                  <a:pt x="4572422" y="1477843"/>
                </a:lnTo>
                <a:lnTo>
                  <a:pt x="4572422" y="1533811"/>
                </a:lnTo>
                <a:lnTo>
                  <a:pt x="5043664" y="2005045"/>
                </a:lnTo>
                <a:lnTo>
                  <a:pt x="5512407" y="1536296"/>
                </a:lnTo>
                <a:lnTo>
                  <a:pt x="5512407" y="1475351"/>
                </a:lnTo>
                <a:close/>
                <a:moveTo>
                  <a:pt x="11347735" y="1006604"/>
                </a:moveTo>
                <a:lnTo>
                  <a:pt x="10877262" y="1477079"/>
                </a:lnTo>
                <a:lnTo>
                  <a:pt x="10877262" y="1534567"/>
                </a:lnTo>
                <a:lnTo>
                  <a:pt x="11347736" y="2005041"/>
                </a:lnTo>
                <a:lnTo>
                  <a:pt x="11817249" y="1535528"/>
                </a:lnTo>
                <a:lnTo>
                  <a:pt x="11817249" y="1476120"/>
                </a:lnTo>
                <a:close/>
                <a:moveTo>
                  <a:pt x="8195690" y="1006604"/>
                </a:moveTo>
                <a:lnTo>
                  <a:pt x="7724838" y="1477458"/>
                </a:lnTo>
                <a:lnTo>
                  <a:pt x="7724838" y="1534191"/>
                </a:lnTo>
                <a:lnTo>
                  <a:pt x="8195691" y="2005044"/>
                </a:lnTo>
                <a:lnTo>
                  <a:pt x="8664821" y="1535914"/>
                </a:lnTo>
                <a:lnTo>
                  <a:pt x="8664821" y="1475736"/>
                </a:lnTo>
                <a:close/>
                <a:moveTo>
                  <a:pt x="7145009" y="1006604"/>
                </a:moveTo>
                <a:lnTo>
                  <a:pt x="6674030" y="1477584"/>
                </a:lnTo>
                <a:lnTo>
                  <a:pt x="6674030" y="1534069"/>
                </a:lnTo>
                <a:lnTo>
                  <a:pt x="7145007" y="2005046"/>
                </a:lnTo>
                <a:lnTo>
                  <a:pt x="7614013" y="1536039"/>
                </a:lnTo>
                <a:lnTo>
                  <a:pt x="7614013" y="1475610"/>
                </a:lnTo>
                <a:close/>
                <a:moveTo>
                  <a:pt x="10297056" y="1006603"/>
                </a:moveTo>
                <a:lnTo>
                  <a:pt x="9826454" y="1477207"/>
                </a:lnTo>
                <a:lnTo>
                  <a:pt x="9826454" y="1534445"/>
                </a:lnTo>
                <a:lnTo>
                  <a:pt x="10297053" y="2005045"/>
                </a:lnTo>
                <a:lnTo>
                  <a:pt x="10766437" y="1535660"/>
                </a:lnTo>
                <a:lnTo>
                  <a:pt x="10766437" y="1475986"/>
                </a:lnTo>
                <a:close/>
                <a:moveTo>
                  <a:pt x="258361" y="922634"/>
                </a:moveTo>
                <a:lnTo>
                  <a:pt x="369186" y="922634"/>
                </a:lnTo>
                <a:lnTo>
                  <a:pt x="369186" y="1033459"/>
                </a:lnTo>
                <a:lnTo>
                  <a:pt x="258361" y="1033459"/>
                </a:lnTo>
                <a:close/>
                <a:moveTo>
                  <a:pt x="2359977" y="922633"/>
                </a:moveTo>
                <a:lnTo>
                  <a:pt x="2470802" y="922633"/>
                </a:lnTo>
                <a:lnTo>
                  <a:pt x="2470802" y="1033458"/>
                </a:lnTo>
                <a:lnTo>
                  <a:pt x="2359977" y="1033458"/>
                </a:lnTo>
                <a:close/>
                <a:moveTo>
                  <a:pt x="1309169" y="922633"/>
                </a:moveTo>
                <a:lnTo>
                  <a:pt x="1419993" y="922633"/>
                </a:lnTo>
                <a:lnTo>
                  <a:pt x="1419993" y="1033458"/>
                </a:lnTo>
                <a:lnTo>
                  <a:pt x="1309169" y="1033458"/>
                </a:lnTo>
                <a:close/>
                <a:moveTo>
                  <a:pt x="5512398" y="922633"/>
                </a:moveTo>
                <a:lnTo>
                  <a:pt x="5623223" y="922633"/>
                </a:lnTo>
                <a:lnTo>
                  <a:pt x="5623223" y="1033458"/>
                </a:lnTo>
                <a:lnTo>
                  <a:pt x="5512398" y="1033458"/>
                </a:lnTo>
                <a:close/>
                <a:moveTo>
                  <a:pt x="4461591" y="922633"/>
                </a:moveTo>
                <a:lnTo>
                  <a:pt x="4572415" y="922633"/>
                </a:lnTo>
                <a:lnTo>
                  <a:pt x="4572415" y="1033458"/>
                </a:lnTo>
                <a:lnTo>
                  <a:pt x="4461591" y="1033458"/>
                </a:lnTo>
                <a:close/>
                <a:moveTo>
                  <a:pt x="3410785" y="922633"/>
                </a:moveTo>
                <a:lnTo>
                  <a:pt x="3521610" y="922633"/>
                </a:lnTo>
                <a:lnTo>
                  <a:pt x="3521610" y="1033458"/>
                </a:lnTo>
                <a:lnTo>
                  <a:pt x="3410785" y="1033458"/>
                </a:lnTo>
                <a:close/>
                <a:moveTo>
                  <a:pt x="7614013" y="922633"/>
                </a:moveTo>
                <a:lnTo>
                  <a:pt x="7724838" y="922633"/>
                </a:lnTo>
                <a:lnTo>
                  <a:pt x="7724838" y="1033458"/>
                </a:lnTo>
                <a:lnTo>
                  <a:pt x="7614013" y="1033458"/>
                </a:lnTo>
                <a:close/>
                <a:moveTo>
                  <a:pt x="6563205" y="922633"/>
                </a:moveTo>
                <a:lnTo>
                  <a:pt x="6674030" y="922633"/>
                </a:lnTo>
                <a:lnTo>
                  <a:pt x="6674030" y="1033458"/>
                </a:lnTo>
                <a:lnTo>
                  <a:pt x="6563205" y="1033458"/>
                </a:lnTo>
                <a:close/>
                <a:moveTo>
                  <a:pt x="10766437" y="922633"/>
                </a:moveTo>
                <a:lnTo>
                  <a:pt x="10877262" y="922633"/>
                </a:lnTo>
                <a:lnTo>
                  <a:pt x="10877262" y="1033458"/>
                </a:lnTo>
                <a:lnTo>
                  <a:pt x="10766437" y="1033458"/>
                </a:lnTo>
                <a:close/>
                <a:moveTo>
                  <a:pt x="9715629" y="922633"/>
                </a:moveTo>
                <a:lnTo>
                  <a:pt x="9826454" y="922633"/>
                </a:lnTo>
                <a:lnTo>
                  <a:pt x="9826454" y="1033458"/>
                </a:lnTo>
                <a:lnTo>
                  <a:pt x="9715629" y="1033458"/>
                </a:lnTo>
                <a:close/>
                <a:moveTo>
                  <a:pt x="8664821" y="922633"/>
                </a:moveTo>
                <a:lnTo>
                  <a:pt x="8775646" y="922633"/>
                </a:lnTo>
                <a:lnTo>
                  <a:pt x="8775646" y="1033458"/>
                </a:lnTo>
                <a:lnTo>
                  <a:pt x="8664821" y="1033458"/>
                </a:lnTo>
                <a:close/>
                <a:moveTo>
                  <a:pt x="11817249" y="922633"/>
                </a:moveTo>
                <a:lnTo>
                  <a:pt x="11928074" y="922633"/>
                </a:lnTo>
                <a:lnTo>
                  <a:pt x="11928074" y="1033458"/>
                </a:lnTo>
                <a:lnTo>
                  <a:pt x="11817249" y="1033458"/>
                </a:lnTo>
                <a:close/>
                <a:moveTo>
                  <a:pt x="1337485" y="510062"/>
                </a:moveTo>
                <a:lnTo>
                  <a:pt x="867065" y="980486"/>
                </a:lnTo>
                <a:lnTo>
                  <a:pt x="1333712" y="1447134"/>
                </a:lnTo>
                <a:lnTo>
                  <a:pt x="1398855" y="1447134"/>
                </a:lnTo>
                <a:lnTo>
                  <a:pt x="1865501" y="980486"/>
                </a:lnTo>
                <a:lnTo>
                  <a:pt x="1395081" y="510062"/>
                </a:lnTo>
                <a:close/>
                <a:moveTo>
                  <a:pt x="2388173" y="510062"/>
                </a:moveTo>
                <a:lnTo>
                  <a:pt x="1917745" y="980486"/>
                </a:lnTo>
                <a:lnTo>
                  <a:pt x="2384399" y="1447134"/>
                </a:lnTo>
                <a:lnTo>
                  <a:pt x="2449542" y="1447134"/>
                </a:lnTo>
                <a:lnTo>
                  <a:pt x="2916189" y="980486"/>
                </a:lnTo>
                <a:lnTo>
                  <a:pt x="2445767" y="510062"/>
                </a:lnTo>
                <a:close/>
                <a:moveTo>
                  <a:pt x="3438856" y="510062"/>
                </a:moveTo>
                <a:lnTo>
                  <a:pt x="2968432" y="980486"/>
                </a:lnTo>
                <a:lnTo>
                  <a:pt x="3435083" y="1447134"/>
                </a:lnTo>
                <a:lnTo>
                  <a:pt x="3500228" y="1447134"/>
                </a:lnTo>
                <a:lnTo>
                  <a:pt x="3966865" y="980485"/>
                </a:lnTo>
                <a:lnTo>
                  <a:pt x="3496454" y="510062"/>
                </a:lnTo>
                <a:close/>
                <a:moveTo>
                  <a:pt x="4489518" y="510062"/>
                </a:moveTo>
                <a:lnTo>
                  <a:pt x="4019109" y="980485"/>
                </a:lnTo>
                <a:lnTo>
                  <a:pt x="4485744" y="1447134"/>
                </a:lnTo>
                <a:lnTo>
                  <a:pt x="4550887" y="1447134"/>
                </a:lnTo>
                <a:lnTo>
                  <a:pt x="5017543" y="980483"/>
                </a:lnTo>
                <a:lnTo>
                  <a:pt x="4547118" y="510062"/>
                </a:lnTo>
                <a:close/>
                <a:moveTo>
                  <a:pt x="5540201" y="510062"/>
                </a:moveTo>
                <a:lnTo>
                  <a:pt x="5069792" y="980483"/>
                </a:lnTo>
                <a:lnTo>
                  <a:pt x="5536431" y="1447134"/>
                </a:lnTo>
                <a:lnTo>
                  <a:pt x="5601567" y="1447134"/>
                </a:lnTo>
                <a:lnTo>
                  <a:pt x="6068204" y="980484"/>
                </a:lnTo>
                <a:lnTo>
                  <a:pt x="5597797" y="510062"/>
                </a:lnTo>
                <a:close/>
                <a:moveTo>
                  <a:pt x="6590867" y="510062"/>
                </a:moveTo>
                <a:lnTo>
                  <a:pt x="6120447" y="980484"/>
                </a:lnTo>
                <a:lnTo>
                  <a:pt x="6587095" y="1447133"/>
                </a:lnTo>
                <a:lnTo>
                  <a:pt x="6652238" y="1447133"/>
                </a:lnTo>
                <a:lnTo>
                  <a:pt x="7118887" y="980483"/>
                </a:lnTo>
                <a:lnTo>
                  <a:pt x="6648468" y="510062"/>
                </a:lnTo>
                <a:close/>
                <a:moveTo>
                  <a:pt x="7641550" y="510061"/>
                </a:moveTo>
                <a:lnTo>
                  <a:pt x="7171131" y="980482"/>
                </a:lnTo>
                <a:lnTo>
                  <a:pt x="7637780" y="1447133"/>
                </a:lnTo>
                <a:lnTo>
                  <a:pt x="7702919" y="1447133"/>
                </a:lnTo>
                <a:lnTo>
                  <a:pt x="8169568" y="980483"/>
                </a:lnTo>
                <a:lnTo>
                  <a:pt x="7699149" y="510061"/>
                </a:lnTo>
                <a:close/>
                <a:moveTo>
                  <a:pt x="8692232" y="510061"/>
                </a:moveTo>
                <a:lnTo>
                  <a:pt x="8221811" y="980484"/>
                </a:lnTo>
                <a:lnTo>
                  <a:pt x="8688459" y="1447133"/>
                </a:lnTo>
                <a:lnTo>
                  <a:pt x="8753603" y="1447133"/>
                </a:lnTo>
                <a:lnTo>
                  <a:pt x="9220250" y="980484"/>
                </a:lnTo>
                <a:lnTo>
                  <a:pt x="8749829" y="510061"/>
                </a:lnTo>
                <a:close/>
                <a:moveTo>
                  <a:pt x="10793597" y="510061"/>
                </a:moveTo>
                <a:lnTo>
                  <a:pt x="10323178" y="980482"/>
                </a:lnTo>
                <a:lnTo>
                  <a:pt x="10789828" y="1447133"/>
                </a:lnTo>
                <a:lnTo>
                  <a:pt x="10854964" y="1447133"/>
                </a:lnTo>
                <a:lnTo>
                  <a:pt x="11321613" y="980483"/>
                </a:lnTo>
                <a:lnTo>
                  <a:pt x="10851193" y="510061"/>
                </a:lnTo>
                <a:close/>
                <a:moveTo>
                  <a:pt x="9742913" y="510061"/>
                </a:moveTo>
                <a:lnTo>
                  <a:pt x="9272493" y="980483"/>
                </a:lnTo>
                <a:lnTo>
                  <a:pt x="9739141" y="1447133"/>
                </a:lnTo>
                <a:lnTo>
                  <a:pt x="9804283" y="1447133"/>
                </a:lnTo>
                <a:lnTo>
                  <a:pt x="10270933" y="980481"/>
                </a:lnTo>
                <a:lnTo>
                  <a:pt x="9800515" y="510061"/>
                </a:lnTo>
                <a:close/>
                <a:moveTo>
                  <a:pt x="783785" y="399238"/>
                </a:moveTo>
                <a:lnTo>
                  <a:pt x="894609" y="399238"/>
                </a:lnTo>
                <a:lnTo>
                  <a:pt x="894609" y="510062"/>
                </a:lnTo>
                <a:lnTo>
                  <a:pt x="783785" y="510062"/>
                </a:lnTo>
                <a:close/>
                <a:moveTo>
                  <a:pt x="2885401" y="399237"/>
                </a:moveTo>
                <a:lnTo>
                  <a:pt x="2996227" y="399237"/>
                </a:lnTo>
                <a:lnTo>
                  <a:pt x="2996227" y="510062"/>
                </a:lnTo>
                <a:lnTo>
                  <a:pt x="2885401" y="510062"/>
                </a:lnTo>
                <a:close/>
                <a:moveTo>
                  <a:pt x="1834590" y="399237"/>
                </a:moveTo>
                <a:lnTo>
                  <a:pt x="1945415" y="399237"/>
                </a:lnTo>
                <a:lnTo>
                  <a:pt x="1945415" y="510062"/>
                </a:lnTo>
                <a:lnTo>
                  <a:pt x="1834590" y="510062"/>
                </a:lnTo>
                <a:close/>
                <a:moveTo>
                  <a:pt x="3936208" y="399237"/>
                </a:moveTo>
                <a:lnTo>
                  <a:pt x="4047032" y="399237"/>
                </a:lnTo>
                <a:lnTo>
                  <a:pt x="4047032" y="510062"/>
                </a:lnTo>
                <a:lnTo>
                  <a:pt x="3936208" y="510062"/>
                </a:lnTo>
                <a:close/>
                <a:moveTo>
                  <a:pt x="4987004" y="399237"/>
                </a:moveTo>
                <a:lnTo>
                  <a:pt x="5097834" y="399237"/>
                </a:lnTo>
                <a:lnTo>
                  <a:pt x="5097834" y="510062"/>
                </a:lnTo>
                <a:lnTo>
                  <a:pt x="4987004" y="510062"/>
                </a:lnTo>
                <a:close/>
                <a:moveTo>
                  <a:pt x="6037802" y="399237"/>
                </a:moveTo>
                <a:lnTo>
                  <a:pt x="6148626" y="399237"/>
                </a:lnTo>
                <a:lnTo>
                  <a:pt x="6148626" y="510062"/>
                </a:lnTo>
                <a:lnTo>
                  <a:pt x="6037802" y="510062"/>
                </a:lnTo>
                <a:close/>
                <a:moveTo>
                  <a:pt x="7088609" y="399237"/>
                </a:moveTo>
                <a:lnTo>
                  <a:pt x="7199434" y="399237"/>
                </a:lnTo>
                <a:lnTo>
                  <a:pt x="7199434" y="510061"/>
                </a:lnTo>
                <a:lnTo>
                  <a:pt x="7088609" y="510061"/>
                </a:lnTo>
                <a:close/>
                <a:moveTo>
                  <a:pt x="8139417" y="399237"/>
                </a:moveTo>
                <a:lnTo>
                  <a:pt x="8250242" y="399237"/>
                </a:lnTo>
                <a:lnTo>
                  <a:pt x="8250242" y="510061"/>
                </a:lnTo>
                <a:lnTo>
                  <a:pt x="8139417" y="510061"/>
                </a:lnTo>
                <a:close/>
                <a:moveTo>
                  <a:pt x="9190225" y="399236"/>
                </a:moveTo>
                <a:lnTo>
                  <a:pt x="9301050" y="399236"/>
                </a:lnTo>
                <a:lnTo>
                  <a:pt x="9301050" y="510061"/>
                </a:lnTo>
                <a:lnTo>
                  <a:pt x="9190225" y="510061"/>
                </a:lnTo>
                <a:close/>
                <a:moveTo>
                  <a:pt x="10241033" y="399236"/>
                </a:moveTo>
                <a:lnTo>
                  <a:pt x="10351858" y="399236"/>
                </a:lnTo>
                <a:lnTo>
                  <a:pt x="10351858" y="510061"/>
                </a:lnTo>
                <a:lnTo>
                  <a:pt x="10241033" y="510061"/>
                </a:lnTo>
                <a:close/>
                <a:moveTo>
                  <a:pt x="11291841" y="399236"/>
                </a:moveTo>
                <a:lnTo>
                  <a:pt x="11402666" y="399236"/>
                </a:lnTo>
                <a:lnTo>
                  <a:pt x="11402666" y="510061"/>
                </a:lnTo>
                <a:lnTo>
                  <a:pt x="11291841" y="510061"/>
                </a:lnTo>
                <a:close/>
                <a:moveTo>
                  <a:pt x="6138405" y="0"/>
                </a:moveTo>
                <a:lnTo>
                  <a:pt x="6190649" y="0"/>
                </a:lnTo>
                <a:lnTo>
                  <a:pt x="6589887" y="399237"/>
                </a:lnTo>
                <a:lnTo>
                  <a:pt x="6649449" y="399237"/>
                </a:lnTo>
                <a:lnTo>
                  <a:pt x="7048684" y="2"/>
                </a:lnTo>
                <a:lnTo>
                  <a:pt x="7100928" y="2"/>
                </a:lnTo>
                <a:lnTo>
                  <a:pt x="6674030" y="426899"/>
                </a:lnTo>
                <a:lnTo>
                  <a:pt x="6674030" y="483379"/>
                </a:lnTo>
                <a:lnTo>
                  <a:pt x="7145009" y="954361"/>
                </a:lnTo>
                <a:lnTo>
                  <a:pt x="7614013" y="485355"/>
                </a:lnTo>
                <a:lnTo>
                  <a:pt x="7614013" y="424926"/>
                </a:lnTo>
                <a:lnTo>
                  <a:pt x="7189086" y="0"/>
                </a:lnTo>
                <a:lnTo>
                  <a:pt x="7241329" y="0"/>
                </a:lnTo>
                <a:lnTo>
                  <a:pt x="7640566" y="399237"/>
                </a:lnTo>
                <a:lnTo>
                  <a:pt x="7700131" y="399237"/>
                </a:lnTo>
                <a:lnTo>
                  <a:pt x="8099367" y="1"/>
                </a:lnTo>
                <a:lnTo>
                  <a:pt x="8151611" y="1"/>
                </a:lnTo>
                <a:lnTo>
                  <a:pt x="7724838" y="426774"/>
                </a:lnTo>
                <a:lnTo>
                  <a:pt x="7724838" y="483508"/>
                </a:lnTo>
                <a:lnTo>
                  <a:pt x="8195689" y="954363"/>
                </a:lnTo>
                <a:lnTo>
                  <a:pt x="8664821" y="485229"/>
                </a:lnTo>
                <a:lnTo>
                  <a:pt x="8664821" y="425053"/>
                </a:lnTo>
                <a:lnTo>
                  <a:pt x="8239767" y="0"/>
                </a:lnTo>
                <a:lnTo>
                  <a:pt x="8292011" y="0"/>
                </a:lnTo>
                <a:lnTo>
                  <a:pt x="8691248" y="399236"/>
                </a:lnTo>
                <a:lnTo>
                  <a:pt x="8750812" y="399236"/>
                </a:lnTo>
                <a:lnTo>
                  <a:pt x="9150049" y="1"/>
                </a:lnTo>
                <a:lnTo>
                  <a:pt x="9202293" y="1"/>
                </a:lnTo>
                <a:lnTo>
                  <a:pt x="8775646" y="426647"/>
                </a:lnTo>
                <a:lnTo>
                  <a:pt x="8775646" y="483635"/>
                </a:lnTo>
                <a:lnTo>
                  <a:pt x="9246372" y="954363"/>
                </a:lnTo>
                <a:lnTo>
                  <a:pt x="9715629" y="485103"/>
                </a:lnTo>
                <a:lnTo>
                  <a:pt x="9715629" y="425175"/>
                </a:lnTo>
                <a:lnTo>
                  <a:pt x="9290453" y="0"/>
                </a:lnTo>
                <a:lnTo>
                  <a:pt x="9342696" y="0"/>
                </a:lnTo>
                <a:lnTo>
                  <a:pt x="9741934" y="399236"/>
                </a:lnTo>
                <a:lnTo>
                  <a:pt x="9801496" y="399236"/>
                </a:lnTo>
                <a:lnTo>
                  <a:pt x="10200732" y="1"/>
                </a:lnTo>
                <a:lnTo>
                  <a:pt x="10252974" y="1"/>
                </a:lnTo>
                <a:lnTo>
                  <a:pt x="9826454" y="426520"/>
                </a:lnTo>
                <a:lnTo>
                  <a:pt x="9826454" y="483756"/>
                </a:lnTo>
                <a:lnTo>
                  <a:pt x="10297055" y="954360"/>
                </a:lnTo>
                <a:lnTo>
                  <a:pt x="10766437" y="484975"/>
                </a:lnTo>
                <a:lnTo>
                  <a:pt x="10766437" y="425305"/>
                </a:lnTo>
                <a:lnTo>
                  <a:pt x="10341131" y="0"/>
                </a:lnTo>
                <a:lnTo>
                  <a:pt x="10393375" y="0"/>
                </a:lnTo>
                <a:lnTo>
                  <a:pt x="10792612" y="399236"/>
                </a:lnTo>
                <a:lnTo>
                  <a:pt x="10852176" y="399236"/>
                </a:lnTo>
                <a:lnTo>
                  <a:pt x="11251411" y="3"/>
                </a:lnTo>
                <a:lnTo>
                  <a:pt x="11303657" y="3"/>
                </a:lnTo>
                <a:lnTo>
                  <a:pt x="10877262" y="426397"/>
                </a:lnTo>
                <a:lnTo>
                  <a:pt x="10877262" y="483887"/>
                </a:lnTo>
                <a:lnTo>
                  <a:pt x="11347735" y="954362"/>
                </a:lnTo>
                <a:lnTo>
                  <a:pt x="11817249" y="484846"/>
                </a:lnTo>
                <a:lnTo>
                  <a:pt x="11817249" y="425436"/>
                </a:lnTo>
                <a:lnTo>
                  <a:pt x="11391812" y="0"/>
                </a:lnTo>
                <a:lnTo>
                  <a:pt x="11444056" y="0"/>
                </a:lnTo>
                <a:lnTo>
                  <a:pt x="11843293" y="399236"/>
                </a:lnTo>
                <a:lnTo>
                  <a:pt x="11902859" y="399236"/>
                </a:lnTo>
                <a:lnTo>
                  <a:pt x="12191973" y="110123"/>
                </a:lnTo>
                <a:lnTo>
                  <a:pt x="12191973" y="162366"/>
                </a:lnTo>
                <a:lnTo>
                  <a:pt x="11928074" y="426265"/>
                </a:lnTo>
                <a:lnTo>
                  <a:pt x="11928074" y="484017"/>
                </a:lnTo>
                <a:lnTo>
                  <a:pt x="12191974" y="747926"/>
                </a:lnTo>
                <a:lnTo>
                  <a:pt x="12191974" y="800166"/>
                </a:lnTo>
                <a:lnTo>
                  <a:pt x="11901874" y="510061"/>
                </a:lnTo>
                <a:lnTo>
                  <a:pt x="11844278" y="510061"/>
                </a:lnTo>
                <a:lnTo>
                  <a:pt x="11373857" y="980483"/>
                </a:lnTo>
                <a:lnTo>
                  <a:pt x="11840505" y="1447132"/>
                </a:lnTo>
                <a:lnTo>
                  <a:pt x="11905645" y="1447132"/>
                </a:lnTo>
                <a:lnTo>
                  <a:pt x="12191976" y="1160803"/>
                </a:lnTo>
                <a:lnTo>
                  <a:pt x="12191976" y="1213046"/>
                </a:lnTo>
                <a:lnTo>
                  <a:pt x="11928074" y="1476947"/>
                </a:lnTo>
                <a:lnTo>
                  <a:pt x="11928074" y="1534702"/>
                </a:lnTo>
                <a:lnTo>
                  <a:pt x="12191975" y="1798604"/>
                </a:lnTo>
                <a:lnTo>
                  <a:pt x="12191975" y="1850847"/>
                </a:lnTo>
                <a:lnTo>
                  <a:pt x="11899087" y="1557957"/>
                </a:lnTo>
                <a:lnTo>
                  <a:pt x="11847063" y="1557957"/>
                </a:lnTo>
                <a:lnTo>
                  <a:pt x="11373858" y="2031163"/>
                </a:lnTo>
                <a:lnTo>
                  <a:pt x="11842778" y="2500070"/>
                </a:lnTo>
                <a:lnTo>
                  <a:pt x="11903378" y="2500070"/>
                </a:lnTo>
                <a:lnTo>
                  <a:pt x="12191975" y="2211473"/>
                </a:lnTo>
                <a:lnTo>
                  <a:pt x="12191974" y="2263716"/>
                </a:lnTo>
                <a:lnTo>
                  <a:pt x="11928074" y="2527616"/>
                </a:lnTo>
                <a:lnTo>
                  <a:pt x="11928074" y="2585366"/>
                </a:lnTo>
                <a:lnTo>
                  <a:pt x="12191978" y="2849270"/>
                </a:lnTo>
                <a:lnTo>
                  <a:pt x="12191977" y="2901515"/>
                </a:lnTo>
                <a:lnTo>
                  <a:pt x="11901357" y="2610895"/>
                </a:lnTo>
                <a:lnTo>
                  <a:pt x="11844795" y="2610895"/>
                </a:lnTo>
                <a:lnTo>
                  <a:pt x="11373856" y="3081835"/>
                </a:lnTo>
                <a:lnTo>
                  <a:pt x="11843230" y="3551209"/>
                </a:lnTo>
                <a:lnTo>
                  <a:pt x="11902922" y="3551209"/>
                </a:lnTo>
                <a:lnTo>
                  <a:pt x="12191974" y="3262156"/>
                </a:lnTo>
                <a:lnTo>
                  <a:pt x="12191974" y="3314400"/>
                </a:lnTo>
                <a:lnTo>
                  <a:pt x="11928074" y="3578299"/>
                </a:lnTo>
                <a:lnTo>
                  <a:pt x="11928074" y="3636053"/>
                </a:lnTo>
                <a:lnTo>
                  <a:pt x="12191975" y="3899954"/>
                </a:lnTo>
                <a:lnTo>
                  <a:pt x="12191975" y="3952198"/>
                </a:lnTo>
                <a:lnTo>
                  <a:pt x="11901811" y="3662034"/>
                </a:lnTo>
                <a:lnTo>
                  <a:pt x="11844339" y="3662034"/>
                </a:lnTo>
                <a:lnTo>
                  <a:pt x="11373856" y="4132518"/>
                </a:lnTo>
                <a:lnTo>
                  <a:pt x="11813331" y="4571992"/>
                </a:lnTo>
                <a:lnTo>
                  <a:pt x="11761089" y="4571991"/>
                </a:lnTo>
                <a:lnTo>
                  <a:pt x="11347736" y="4158638"/>
                </a:lnTo>
                <a:lnTo>
                  <a:pt x="10934382" y="4571992"/>
                </a:lnTo>
                <a:lnTo>
                  <a:pt x="10882138" y="4571992"/>
                </a:lnTo>
                <a:lnTo>
                  <a:pt x="11321614" y="4132516"/>
                </a:lnTo>
                <a:lnTo>
                  <a:pt x="10851132" y="3662034"/>
                </a:lnTo>
                <a:lnTo>
                  <a:pt x="10793656" y="3662034"/>
                </a:lnTo>
                <a:lnTo>
                  <a:pt x="10323175" y="4132515"/>
                </a:lnTo>
                <a:lnTo>
                  <a:pt x="10762651" y="4571991"/>
                </a:lnTo>
                <a:lnTo>
                  <a:pt x="10710406" y="4571992"/>
                </a:lnTo>
                <a:lnTo>
                  <a:pt x="10297052" y="4158638"/>
                </a:lnTo>
                <a:lnTo>
                  <a:pt x="9883699" y="4571992"/>
                </a:lnTo>
                <a:lnTo>
                  <a:pt x="9831456" y="4571992"/>
                </a:lnTo>
                <a:lnTo>
                  <a:pt x="10270931" y="4132517"/>
                </a:lnTo>
                <a:lnTo>
                  <a:pt x="9800448" y="3662034"/>
                </a:lnTo>
                <a:lnTo>
                  <a:pt x="9742974" y="3662034"/>
                </a:lnTo>
                <a:lnTo>
                  <a:pt x="9272491" y="4132517"/>
                </a:lnTo>
                <a:lnTo>
                  <a:pt x="9711968" y="4571993"/>
                </a:lnTo>
                <a:lnTo>
                  <a:pt x="9659723" y="4571993"/>
                </a:lnTo>
                <a:lnTo>
                  <a:pt x="9246369" y="4158639"/>
                </a:lnTo>
                <a:lnTo>
                  <a:pt x="8833016" y="4571992"/>
                </a:lnTo>
                <a:lnTo>
                  <a:pt x="8780772" y="4571992"/>
                </a:lnTo>
                <a:lnTo>
                  <a:pt x="9220247" y="4132517"/>
                </a:lnTo>
                <a:lnTo>
                  <a:pt x="8749764" y="3662034"/>
                </a:lnTo>
                <a:lnTo>
                  <a:pt x="8692294" y="3662034"/>
                </a:lnTo>
                <a:lnTo>
                  <a:pt x="8221812" y="4132516"/>
                </a:lnTo>
                <a:lnTo>
                  <a:pt x="8661288" y="4571992"/>
                </a:lnTo>
                <a:lnTo>
                  <a:pt x="8609042" y="4571992"/>
                </a:lnTo>
                <a:lnTo>
                  <a:pt x="8195689" y="4158639"/>
                </a:lnTo>
                <a:lnTo>
                  <a:pt x="7782334" y="4571994"/>
                </a:lnTo>
                <a:lnTo>
                  <a:pt x="7730092" y="4571994"/>
                </a:lnTo>
                <a:lnTo>
                  <a:pt x="8169568" y="4132518"/>
                </a:lnTo>
                <a:lnTo>
                  <a:pt x="7699085" y="3662034"/>
                </a:lnTo>
                <a:lnTo>
                  <a:pt x="7641614" y="3662034"/>
                </a:lnTo>
                <a:lnTo>
                  <a:pt x="7171129" y="4132518"/>
                </a:lnTo>
                <a:lnTo>
                  <a:pt x="7610604" y="4571993"/>
                </a:lnTo>
                <a:lnTo>
                  <a:pt x="7558360" y="4571993"/>
                </a:lnTo>
                <a:lnTo>
                  <a:pt x="7145007" y="4158640"/>
                </a:lnTo>
                <a:lnTo>
                  <a:pt x="6731655" y="4571993"/>
                </a:lnTo>
                <a:lnTo>
                  <a:pt x="6679410" y="4571993"/>
                </a:lnTo>
                <a:lnTo>
                  <a:pt x="7118885" y="4132518"/>
                </a:lnTo>
                <a:lnTo>
                  <a:pt x="6648402" y="3662034"/>
                </a:lnTo>
                <a:lnTo>
                  <a:pt x="6590932" y="3662034"/>
                </a:lnTo>
                <a:lnTo>
                  <a:pt x="6120448" y="4132519"/>
                </a:lnTo>
                <a:lnTo>
                  <a:pt x="6559922" y="4571993"/>
                </a:lnTo>
                <a:lnTo>
                  <a:pt x="6507678" y="4571993"/>
                </a:lnTo>
                <a:lnTo>
                  <a:pt x="6094326" y="4158641"/>
                </a:lnTo>
                <a:lnTo>
                  <a:pt x="5680985" y="4571992"/>
                </a:lnTo>
                <a:lnTo>
                  <a:pt x="5628744" y="4571992"/>
                </a:lnTo>
                <a:lnTo>
                  <a:pt x="6068205" y="4132519"/>
                </a:lnTo>
                <a:lnTo>
                  <a:pt x="5597731" y="3662034"/>
                </a:lnTo>
                <a:lnTo>
                  <a:pt x="5540263" y="3662034"/>
                </a:lnTo>
                <a:lnTo>
                  <a:pt x="5069789" y="4132518"/>
                </a:lnTo>
                <a:lnTo>
                  <a:pt x="5509253" y="4571993"/>
                </a:lnTo>
                <a:lnTo>
                  <a:pt x="5457012" y="4571993"/>
                </a:lnTo>
                <a:lnTo>
                  <a:pt x="5043664" y="4158640"/>
                </a:lnTo>
                <a:lnTo>
                  <a:pt x="4630303" y="4571992"/>
                </a:lnTo>
                <a:lnTo>
                  <a:pt x="4578059" y="4571992"/>
                </a:lnTo>
                <a:lnTo>
                  <a:pt x="5017539" y="4132518"/>
                </a:lnTo>
                <a:lnTo>
                  <a:pt x="4547049" y="3662034"/>
                </a:lnTo>
                <a:lnTo>
                  <a:pt x="4489581" y="3662034"/>
                </a:lnTo>
                <a:lnTo>
                  <a:pt x="4019108" y="4132519"/>
                </a:lnTo>
                <a:lnTo>
                  <a:pt x="4458568" y="4571993"/>
                </a:lnTo>
                <a:lnTo>
                  <a:pt x="4406323" y="4571993"/>
                </a:lnTo>
                <a:lnTo>
                  <a:pt x="3992985" y="4158641"/>
                </a:lnTo>
                <a:lnTo>
                  <a:pt x="3579645" y="4571992"/>
                </a:lnTo>
                <a:lnTo>
                  <a:pt x="3527403" y="4571992"/>
                </a:lnTo>
                <a:lnTo>
                  <a:pt x="3966864" y="4132520"/>
                </a:lnTo>
                <a:lnTo>
                  <a:pt x="3496388" y="3662034"/>
                </a:lnTo>
                <a:lnTo>
                  <a:pt x="3438920" y="3662034"/>
                </a:lnTo>
                <a:lnTo>
                  <a:pt x="2968432" y="4132519"/>
                </a:lnTo>
                <a:lnTo>
                  <a:pt x="3407908" y="4571992"/>
                </a:lnTo>
                <a:lnTo>
                  <a:pt x="3355663" y="4571992"/>
                </a:lnTo>
                <a:lnTo>
                  <a:pt x="2942311" y="4158641"/>
                </a:lnTo>
                <a:lnTo>
                  <a:pt x="2528961" y="4571991"/>
                </a:lnTo>
                <a:lnTo>
                  <a:pt x="2476717" y="4571991"/>
                </a:lnTo>
                <a:lnTo>
                  <a:pt x="2916189" y="4132519"/>
                </a:lnTo>
                <a:lnTo>
                  <a:pt x="2445706" y="3662034"/>
                </a:lnTo>
                <a:lnTo>
                  <a:pt x="2388237" y="3662034"/>
                </a:lnTo>
                <a:lnTo>
                  <a:pt x="1917745" y="4132520"/>
                </a:lnTo>
                <a:lnTo>
                  <a:pt x="2357225" y="4571992"/>
                </a:lnTo>
                <a:lnTo>
                  <a:pt x="2304981" y="4571993"/>
                </a:lnTo>
                <a:lnTo>
                  <a:pt x="1891623" y="4158642"/>
                </a:lnTo>
                <a:lnTo>
                  <a:pt x="1478275" y="4571991"/>
                </a:lnTo>
                <a:lnTo>
                  <a:pt x="1426031" y="4571991"/>
                </a:lnTo>
                <a:lnTo>
                  <a:pt x="1865501" y="4132520"/>
                </a:lnTo>
                <a:lnTo>
                  <a:pt x="1395017" y="3662034"/>
                </a:lnTo>
                <a:lnTo>
                  <a:pt x="1337551" y="3662034"/>
                </a:lnTo>
                <a:lnTo>
                  <a:pt x="867066" y="4132521"/>
                </a:lnTo>
                <a:lnTo>
                  <a:pt x="1306536" y="4571992"/>
                </a:lnTo>
                <a:lnTo>
                  <a:pt x="1254292" y="4571992"/>
                </a:lnTo>
                <a:lnTo>
                  <a:pt x="840944" y="4158643"/>
                </a:lnTo>
                <a:lnTo>
                  <a:pt x="427595" y="4571993"/>
                </a:lnTo>
                <a:lnTo>
                  <a:pt x="375351" y="4571993"/>
                </a:lnTo>
                <a:lnTo>
                  <a:pt x="814822" y="4132521"/>
                </a:lnTo>
                <a:lnTo>
                  <a:pt x="344336" y="3662034"/>
                </a:lnTo>
                <a:lnTo>
                  <a:pt x="286870" y="3662034"/>
                </a:lnTo>
                <a:lnTo>
                  <a:pt x="5" y="3948900"/>
                </a:lnTo>
                <a:lnTo>
                  <a:pt x="5" y="3896656"/>
                </a:lnTo>
                <a:lnTo>
                  <a:pt x="258369" y="3638291"/>
                </a:lnTo>
                <a:lnTo>
                  <a:pt x="258369" y="3576066"/>
                </a:lnTo>
                <a:lnTo>
                  <a:pt x="1" y="3317698"/>
                </a:lnTo>
                <a:lnTo>
                  <a:pt x="1" y="3265454"/>
                </a:lnTo>
                <a:lnTo>
                  <a:pt x="285756" y="3551209"/>
                </a:lnTo>
                <a:lnTo>
                  <a:pt x="345451" y="3551209"/>
                </a:lnTo>
                <a:lnTo>
                  <a:pt x="814822" y="3081838"/>
                </a:lnTo>
                <a:lnTo>
                  <a:pt x="343880" y="2610895"/>
                </a:lnTo>
                <a:lnTo>
                  <a:pt x="287328" y="2610895"/>
                </a:lnTo>
                <a:lnTo>
                  <a:pt x="6" y="2898217"/>
                </a:lnTo>
                <a:lnTo>
                  <a:pt x="6" y="2845973"/>
                </a:lnTo>
                <a:lnTo>
                  <a:pt x="258373" y="2587605"/>
                </a:lnTo>
                <a:lnTo>
                  <a:pt x="258373" y="2525388"/>
                </a:lnTo>
                <a:lnTo>
                  <a:pt x="1" y="2267015"/>
                </a:lnTo>
                <a:lnTo>
                  <a:pt x="0" y="2214770"/>
                </a:lnTo>
                <a:lnTo>
                  <a:pt x="285299" y="2500070"/>
                </a:lnTo>
                <a:lnTo>
                  <a:pt x="345909" y="2500070"/>
                </a:lnTo>
                <a:lnTo>
                  <a:pt x="814822" y="2031167"/>
                </a:lnTo>
                <a:lnTo>
                  <a:pt x="341616" y="1557959"/>
                </a:lnTo>
                <a:lnTo>
                  <a:pt x="289593" y="1557959"/>
                </a:lnTo>
                <a:lnTo>
                  <a:pt x="4" y="1847551"/>
                </a:lnTo>
                <a:lnTo>
                  <a:pt x="4" y="1795307"/>
                </a:lnTo>
                <a:lnTo>
                  <a:pt x="258377" y="1536932"/>
                </a:lnTo>
                <a:lnTo>
                  <a:pt x="258377" y="1474721"/>
                </a:lnTo>
                <a:lnTo>
                  <a:pt x="2" y="1216345"/>
                </a:lnTo>
                <a:lnTo>
                  <a:pt x="2" y="1164102"/>
                </a:lnTo>
                <a:lnTo>
                  <a:pt x="283034" y="1447135"/>
                </a:lnTo>
                <a:lnTo>
                  <a:pt x="348175" y="1447135"/>
                </a:lnTo>
                <a:lnTo>
                  <a:pt x="814821" y="980486"/>
                </a:lnTo>
                <a:lnTo>
                  <a:pt x="344401" y="510062"/>
                </a:lnTo>
                <a:lnTo>
                  <a:pt x="286805" y="510062"/>
                </a:lnTo>
                <a:lnTo>
                  <a:pt x="5" y="796868"/>
                </a:lnTo>
                <a:lnTo>
                  <a:pt x="5" y="744628"/>
                </a:lnTo>
                <a:lnTo>
                  <a:pt x="258382" y="486242"/>
                </a:lnTo>
                <a:lnTo>
                  <a:pt x="258382" y="424043"/>
                </a:lnTo>
                <a:lnTo>
                  <a:pt x="3" y="165664"/>
                </a:lnTo>
                <a:lnTo>
                  <a:pt x="3" y="113420"/>
                </a:lnTo>
                <a:lnTo>
                  <a:pt x="285820" y="399237"/>
                </a:lnTo>
                <a:lnTo>
                  <a:pt x="345386" y="399237"/>
                </a:lnTo>
                <a:lnTo>
                  <a:pt x="744622" y="2"/>
                </a:lnTo>
                <a:lnTo>
                  <a:pt x="796865" y="2"/>
                </a:lnTo>
                <a:lnTo>
                  <a:pt x="369206" y="427661"/>
                </a:lnTo>
                <a:lnTo>
                  <a:pt x="369206" y="482624"/>
                </a:lnTo>
                <a:lnTo>
                  <a:pt x="840943" y="954364"/>
                </a:lnTo>
                <a:lnTo>
                  <a:pt x="1309187" y="486116"/>
                </a:lnTo>
                <a:lnTo>
                  <a:pt x="1309187" y="424169"/>
                </a:lnTo>
                <a:lnTo>
                  <a:pt x="885019" y="0"/>
                </a:lnTo>
                <a:lnTo>
                  <a:pt x="937262" y="0"/>
                </a:lnTo>
                <a:lnTo>
                  <a:pt x="1336499" y="399237"/>
                </a:lnTo>
                <a:lnTo>
                  <a:pt x="1396066" y="399237"/>
                </a:lnTo>
                <a:lnTo>
                  <a:pt x="1795300" y="3"/>
                </a:lnTo>
                <a:lnTo>
                  <a:pt x="1847544" y="3"/>
                </a:lnTo>
                <a:lnTo>
                  <a:pt x="1420012" y="427535"/>
                </a:lnTo>
                <a:lnTo>
                  <a:pt x="1420012" y="482750"/>
                </a:lnTo>
                <a:lnTo>
                  <a:pt x="1891623" y="954365"/>
                </a:lnTo>
                <a:lnTo>
                  <a:pt x="2360001" y="485992"/>
                </a:lnTo>
                <a:lnTo>
                  <a:pt x="2360001" y="424295"/>
                </a:lnTo>
                <a:lnTo>
                  <a:pt x="1935698" y="0"/>
                </a:lnTo>
                <a:lnTo>
                  <a:pt x="1987943" y="0"/>
                </a:lnTo>
                <a:lnTo>
                  <a:pt x="2387187" y="399237"/>
                </a:lnTo>
                <a:lnTo>
                  <a:pt x="2446755" y="399237"/>
                </a:lnTo>
                <a:lnTo>
                  <a:pt x="2845991" y="2"/>
                </a:lnTo>
                <a:lnTo>
                  <a:pt x="2898236" y="2"/>
                </a:lnTo>
                <a:lnTo>
                  <a:pt x="2470825" y="427411"/>
                </a:lnTo>
                <a:lnTo>
                  <a:pt x="2470825" y="482875"/>
                </a:lnTo>
                <a:lnTo>
                  <a:pt x="2942310" y="954365"/>
                </a:lnTo>
                <a:lnTo>
                  <a:pt x="3410809" y="485866"/>
                </a:lnTo>
                <a:lnTo>
                  <a:pt x="3410809" y="424419"/>
                </a:lnTo>
                <a:lnTo>
                  <a:pt x="2986386" y="0"/>
                </a:lnTo>
                <a:lnTo>
                  <a:pt x="3038626" y="0"/>
                </a:lnTo>
                <a:lnTo>
                  <a:pt x="3437870" y="399237"/>
                </a:lnTo>
                <a:lnTo>
                  <a:pt x="3497441" y="399237"/>
                </a:lnTo>
                <a:lnTo>
                  <a:pt x="3896667" y="2"/>
                </a:lnTo>
                <a:lnTo>
                  <a:pt x="3948913" y="2"/>
                </a:lnTo>
                <a:lnTo>
                  <a:pt x="3521637" y="427285"/>
                </a:lnTo>
                <a:lnTo>
                  <a:pt x="3521637" y="483001"/>
                </a:lnTo>
                <a:lnTo>
                  <a:pt x="3992987" y="954364"/>
                </a:lnTo>
                <a:lnTo>
                  <a:pt x="4461599" y="485738"/>
                </a:lnTo>
                <a:lnTo>
                  <a:pt x="4461599" y="424543"/>
                </a:lnTo>
                <a:lnTo>
                  <a:pt x="4037068" y="1"/>
                </a:lnTo>
                <a:lnTo>
                  <a:pt x="4089312" y="1"/>
                </a:lnTo>
                <a:lnTo>
                  <a:pt x="4488534" y="399237"/>
                </a:lnTo>
                <a:lnTo>
                  <a:pt x="4548100" y="399237"/>
                </a:lnTo>
                <a:lnTo>
                  <a:pt x="4947332" y="4"/>
                </a:lnTo>
                <a:lnTo>
                  <a:pt x="4999581" y="4"/>
                </a:lnTo>
                <a:lnTo>
                  <a:pt x="4572422" y="427156"/>
                </a:lnTo>
                <a:lnTo>
                  <a:pt x="4572422" y="483126"/>
                </a:lnTo>
                <a:lnTo>
                  <a:pt x="5043667" y="954362"/>
                </a:lnTo>
                <a:lnTo>
                  <a:pt x="5512409" y="485609"/>
                </a:lnTo>
                <a:lnTo>
                  <a:pt x="5512409" y="424674"/>
                </a:lnTo>
                <a:lnTo>
                  <a:pt x="5087742" y="1"/>
                </a:lnTo>
                <a:lnTo>
                  <a:pt x="5139977" y="1"/>
                </a:lnTo>
                <a:lnTo>
                  <a:pt x="5539215" y="399237"/>
                </a:lnTo>
                <a:lnTo>
                  <a:pt x="5598781" y="399237"/>
                </a:lnTo>
                <a:lnTo>
                  <a:pt x="5998007" y="2"/>
                </a:lnTo>
                <a:lnTo>
                  <a:pt x="6050249" y="2"/>
                </a:lnTo>
                <a:lnTo>
                  <a:pt x="5623232" y="427030"/>
                </a:lnTo>
                <a:lnTo>
                  <a:pt x="5623232" y="483255"/>
                </a:lnTo>
                <a:lnTo>
                  <a:pt x="6094326" y="954363"/>
                </a:lnTo>
                <a:lnTo>
                  <a:pt x="6563205" y="485481"/>
                </a:lnTo>
                <a:lnTo>
                  <a:pt x="6563205" y="4247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zh-TW" altLang="en-US"/>
              <a:t>按一下以編輯母片標題樣式</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cxnSp>
        <p:nvCxnSpPr>
          <p:cNvPr id="8" name="Straight Connector 7"/>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2971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024128" y="2286000"/>
            <a:ext cx="4754880" cy="402336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spTree>
    <p:extLst>
      <p:ext uri="{BB962C8B-B14F-4D97-AF65-F5344CB8AC3E}">
        <p14:creationId xmlns:p14="http://schemas.microsoft.com/office/powerpoint/2010/main" val="2067227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24128" y="585216"/>
            <a:ext cx="9720072" cy="1499616"/>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1024128" y="2967788"/>
            <a:ext cx="4754880" cy="3341572"/>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5989320"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zh-TW" altLang="en-US"/>
              <a:t>按一下以編輯母片文字樣式</a:t>
            </a:r>
          </a:p>
        </p:txBody>
      </p:sp>
      <p:sp>
        <p:nvSpPr>
          <p:cNvPr id="6" name="Content Placeholder 5"/>
          <p:cNvSpPr>
            <a:spLocks noGrp="1"/>
          </p:cNvSpPr>
          <p:nvPr>
            <p:ph sz="quarter" idx="4"/>
          </p:nvPr>
        </p:nvSpPr>
        <p:spPr>
          <a:xfrm>
            <a:off x="5989320" y="2967788"/>
            <a:ext cx="4754880" cy="3341572"/>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8" name="Footer Placeholder 7"/>
          <p:cNvSpPr>
            <a:spLocks noGrp="1"/>
          </p:cNvSpPr>
          <p:nvPr>
            <p:ph type="ftr" sz="quarter" idx="11"/>
          </p:nvPr>
        </p:nvSpPr>
        <p:spPr/>
        <p:txBody>
          <a:bodyPr/>
          <a:lstStyle/>
          <a:p>
            <a:endParaRPr kumimoji="1" lang="zh-TW" altLang="en-US"/>
          </a:p>
        </p:txBody>
      </p:sp>
      <p:sp>
        <p:nvSpPr>
          <p:cNvPr id="9" name="Slide Number Placeholder 8"/>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spTree>
    <p:extLst>
      <p:ext uri="{BB962C8B-B14F-4D97-AF65-F5344CB8AC3E}">
        <p14:creationId xmlns:p14="http://schemas.microsoft.com/office/powerpoint/2010/main" val="4115760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4" name="Footer Placeholder 3"/>
          <p:cNvSpPr>
            <a:spLocks noGrp="1"/>
          </p:cNvSpPr>
          <p:nvPr>
            <p:ph type="ftr" sz="quarter" idx="11"/>
          </p:nvPr>
        </p:nvSpPr>
        <p:spPr/>
        <p:txBody>
          <a:bodyPr/>
          <a:lstStyle/>
          <a:p>
            <a:endParaRPr kumimoji="1" lang="zh-TW" altLang="en-US"/>
          </a:p>
        </p:txBody>
      </p:sp>
      <p:sp>
        <p:nvSpPr>
          <p:cNvPr id="5" name="Slide Number Placeholder 4"/>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spTree>
    <p:extLst>
      <p:ext uri="{BB962C8B-B14F-4D97-AF65-F5344CB8AC3E}">
        <p14:creationId xmlns:p14="http://schemas.microsoft.com/office/powerpoint/2010/main" val="3468552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3" name="Footer Placeholder 2"/>
          <p:cNvSpPr>
            <a:spLocks noGrp="1"/>
          </p:cNvSpPr>
          <p:nvPr>
            <p:ph type="ftr" sz="quarter" idx="11"/>
          </p:nvPr>
        </p:nvSpPr>
        <p:spPr/>
        <p:txBody>
          <a:bodyPr/>
          <a:lstStyle/>
          <a:p>
            <a:endParaRPr kumimoji="1" lang="zh-TW" altLang="en-US"/>
          </a:p>
        </p:txBody>
      </p:sp>
      <p:sp>
        <p:nvSpPr>
          <p:cNvPr id="4" name="Slide Number Placeholder 3"/>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spTree>
    <p:extLst>
      <p:ext uri="{BB962C8B-B14F-4D97-AF65-F5344CB8AC3E}">
        <p14:creationId xmlns:p14="http://schemas.microsoft.com/office/powerpoint/2010/main" val="1337254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zh-TW" altLang="en-US"/>
              <a:t>按一下以編輯母片標題樣式</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spTree>
    <p:extLst>
      <p:ext uri="{BB962C8B-B14F-4D97-AF65-F5344CB8AC3E}">
        <p14:creationId xmlns:p14="http://schemas.microsoft.com/office/powerpoint/2010/main" val="1275950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7E0C083B-6737-8D4B-8030-3629FB749199}" type="datetimeFigureOut">
              <a:rPr kumimoji="1" lang="zh-TW" altLang="en-US" smtClean="0"/>
              <a:t>2021/12/21</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E5F019D0-E83C-CC4D-A6A9-9B45796C4E10}" type="slidenum">
              <a:rPr kumimoji="1" lang="zh-TW" altLang="en-US" smtClean="0"/>
              <a:t>‹#›</a:t>
            </a:fld>
            <a:endParaRPr kumimoji="1" lang="zh-TW" alt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8620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024128" y="2286000"/>
            <a:ext cx="9720071" cy="4023360"/>
          </a:xfrm>
          <a:prstGeom prst="rect">
            <a:avLst/>
          </a:prstGeom>
        </p:spPr>
        <p:txBody>
          <a:bodyPr vert="horz" lIns="45720" tIns="45720" rIns="4572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024128" y="6470704"/>
            <a:ext cx="2154142"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7E0C083B-6737-8D4B-8030-3629FB749199}" type="datetimeFigureOut">
              <a:rPr kumimoji="1" lang="zh-TW" altLang="en-US" smtClean="0"/>
              <a:t>2021/12/21</a:t>
            </a:fld>
            <a:endParaRPr kumimoji="1" lang="zh-TW" altLang="en-US"/>
          </a:p>
        </p:txBody>
      </p:sp>
      <p:sp>
        <p:nvSpPr>
          <p:cNvPr id="5" name="Footer Placeholder 4"/>
          <p:cNvSpPr>
            <a:spLocks noGrp="1"/>
          </p:cNvSpPr>
          <p:nvPr>
            <p:ph type="ftr" sz="quarter" idx="3"/>
          </p:nvPr>
        </p:nvSpPr>
        <p:spPr>
          <a:xfrm>
            <a:off x="4842932" y="6470704"/>
            <a:ext cx="5901458"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kumimoji="1" lang="zh-TW" altLang="en-US"/>
          </a:p>
        </p:txBody>
      </p:sp>
      <p:sp>
        <p:nvSpPr>
          <p:cNvPr id="6" name="Slide Number Placeholder 5"/>
          <p:cNvSpPr>
            <a:spLocks noGrp="1"/>
          </p:cNvSpPr>
          <p:nvPr>
            <p:ph type="sldNum" sz="quarter" idx="4"/>
          </p:nvPr>
        </p:nvSpPr>
        <p:spPr>
          <a:xfrm>
            <a:off x="10837334" y="6470704"/>
            <a:ext cx="973666"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5F019D0-E83C-CC4D-A6A9-9B45796C4E10}" type="slidenum">
              <a:rPr kumimoji="1" lang="zh-TW" altLang="en-US" smtClean="0"/>
              <a:t>‹#›</a:t>
            </a:fld>
            <a:endParaRPr kumimoji="1" lang="zh-TW" alt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67862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emf"/><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_rels/slide1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 Id="rId5" Type="http://schemas.openxmlformats.org/officeDocument/2006/relationships/image" Target="../media/image28.emf"/><Relationship Id="rId4" Type="http://schemas.openxmlformats.org/officeDocument/2006/relationships/image" Target="../media/image27.emf"/></Relationships>
</file>

<file path=ppt/slides/_rels/slide18.xml.rels><?xml version="1.0" encoding="UTF-8" standalone="yes"?>
<Relationships xmlns="http://schemas.openxmlformats.org/package/2006/relationships"><Relationship Id="rId8" Type="http://schemas.openxmlformats.org/officeDocument/2006/relationships/image" Target="../media/image35.emf"/><Relationship Id="rId3" Type="http://schemas.openxmlformats.org/officeDocument/2006/relationships/image" Target="../media/image30.emf"/><Relationship Id="rId7" Type="http://schemas.openxmlformats.org/officeDocument/2006/relationships/image" Target="../media/image34.emf"/><Relationship Id="rId2" Type="http://schemas.openxmlformats.org/officeDocument/2006/relationships/image" Target="../media/image29.emf"/><Relationship Id="rId1" Type="http://schemas.openxmlformats.org/officeDocument/2006/relationships/slideLayout" Target="../slideLayouts/slideLayout2.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emf"/></Relationships>
</file>

<file path=ppt/slides/_rels/slide19.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 Id="rId6" Type="http://schemas.openxmlformats.org/officeDocument/2006/relationships/image" Target="../media/image46.emf"/><Relationship Id="rId5" Type="http://schemas.openxmlformats.org/officeDocument/2006/relationships/image" Target="../media/image45.emf"/><Relationship Id="rId4" Type="http://schemas.openxmlformats.org/officeDocument/2006/relationships/image" Target="../media/image44.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E230A6-53A1-634E-8DC7-CDE67278E239}"/>
              </a:ext>
            </a:extLst>
          </p:cNvPr>
          <p:cNvSpPr>
            <a:spLocks noGrp="1"/>
          </p:cNvSpPr>
          <p:nvPr>
            <p:ph type="ctrTitle"/>
          </p:nvPr>
        </p:nvSpPr>
        <p:spPr/>
        <p:txBody>
          <a:bodyPr/>
          <a:lstStyle/>
          <a:p>
            <a:r>
              <a:rPr kumimoji="1" lang="en-US" altLang="zh-CN" cap="none">
                <a:latin typeface="Gill Sans MT" panose="020B0502020104020203" pitchFamily="34" charset="0"/>
                <a:ea typeface="微软雅黑" panose="020B0503020204020204" pitchFamily="34" charset="-122"/>
                <a:cs typeface="Times New Roman" panose="02020603050405020304" pitchFamily="18" charset="0"/>
              </a:rPr>
              <a:t>Chapter 8~11</a:t>
            </a:r>
            <a:br>
              <a:rPr kumimoji="1" lang="en-US" altLang="zh-CN" cap="none" dirty="0">
                <a:latin typeface="Gill Sans MT" panose="020B0502020104020203" pitchFamily="34" charset="0"/>
                <a:ea typeface="微软雅黑" panose="020B0503020204020204" pitchFamily="34" charset="-122"/>
                <a:cs typeface="Times New Roman" panose="02020603050405020304" pitchFamily="18" charset="0"/>
              </a:rPr>
            </a:br>
            <a:r>
              <a:rPr kumimoji="1" lang="en-US" altLang="zh-CN" cap="none" dirty="0">
                <a:latin typeface="Gill Sans MT" panose="020B0502020104020203" pitchFamily="34" charset="0"/>
                <a:ea typeface="微软雅黑" panose="020B0503020204020204" pitchFamily="34" charset="-122"/>
                <a:cs typeface="Times New Roman" panose="02020603050405020304" pitchFamily="18" charset="0"/>
              </a:rPr>
              <a:t>Revision</a:t>
            </a:r>
            <a:endParaRPr kumimoji="1" lang="zh-TW" altLang="en-US" dirty="0">
              <a:latin typeface="Gill Sans MT" panose="020B0502020104020203" pitchFamily="34" charset="0"/>
              <a:ea typeface="微软雅黑" panose="020B0503020204020204" pitchFamily="34" charset="-122"/>
              <a:cs typeface="Times New Roman" panose="02020603050405020304" pitchFamily="18" charset="0"/>
            </a:endParaRPr>
          </a:p>
        </p:txBody>
      </p:sp>
      <p:sp>
        <p:nvSpPr>
          <p:cNvPr id="3" name="副標題 2">
            <a:extLst>
              <a:ext uri="{FF2B5EF4-FFF2-40B4-BE49-F238E27FC236}">
                <a16:creationId xmlns:a16="http://schemas.microsoft.com/office/drawing/2014/main" id="{8C52D229-5EDB-084C-A5A4-030E353C0733}"/>
              </a:ext>
            </a:extLst>
          </p:cNvPr>
          <p:cNvSpPr>
            <a:spLocks noGrp="1"/>
          </p:cNvSpPr>
          <p:nvPr>
            <p:ph type="subTitle" idx="1"/>
          </p:nvPr>
        </p:nvSpPr>
        <p:spPr/>
        <p:txBody>
          <a:bodyPr anchor="b" anchorCtr="0"/>
          <a:lstStyle/>
          <a:p>
            <a:pPr algn="r"/>
            <a:r>
              <a:rPr kumimoji="1" lang="zh-CN" altLang="en-US" sz="2800" dirty="0">
                <a:latin typeface="微软雅黑" panose="020B0503020204020204" pitchFamily="34" charset="-122"/>
                <a:ea typeface="微软雅黑" panose="020B0503020204020204" pitchFamily="34" charset="-122"/>
              </a:rPr>
              <a:t>王星博</a:t>
            </a:r>
            <a:endParaRPr kumimoji="1" lang="en-US" altLang="zh-CN" sz="2800" dirty="0">
              <a:latin typeface="微软雅黑" panose="020B0503020204020204" pitchFamily="34" charset="-122"/>
              <a:ea typeface="微软雅黑" panose="020B0503020204020204" pitchFamily="34" charset="-122"/>
            </a:endParaRPr>
          </a:p>
          <a:p>
            <a:pPr algn="r"/>
            <a:r>
              <a:rPr kumimoji="1" lang="en-US" altLang="zh-TW" dirty="0">
                <a:latin typeface="微软雅黑" panose="020B0503020204020204" pitchFamily="34" charset="-122"/>
                <a:ea typeface="微软雅黑" panose="020B0503020204020204" pitchFamily="34" charset="-122"/>
              </a:rPr>
              <a:t>	2021.12.21</a:t>
            </a:r>
          </a:p>
        </p:txBody>
      </p:sp>
    </p:spTree>
    <p:extLst>
      <p:ext uri="{BB962C8B-B14F-4D97-AF65-F5344CB8AC3E}">
        <p14:creationId xmlns:p14="http://schemas.microsoft.com/office/powerpoint/2010/main" val="1988792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虚拟内存</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地址翻译</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物理页面偏移</a:t>
            </a:r>
            <a:r>
              <a:rPr lang="en-US" altLang="zh-CN" dirty="0">
                <a:latin typeface="微软雅黑" panose="020B0503020204020204" pitchFamily="34" charset="-122"/>
                <a:ea typeface="微软雅黑" panose="020B0503020204020204" pitchFamily="34" charset="-122"/>
              </a:rPr>
              <a:t>(PPO)</a:t>
            </a:r>
            <a:r>
              <a:rPr lang="zh-CN" altLang="en-US" dirty="0">
                <a:latin typeface="微软雅黑" panose="020B0503020204020204" pitchFamily="34" charset="-122"/>
                <a:ea typeface="微软雅黑" panose="020B0503020204020204" pitchFamily="34" charset="-122"/>
              </a:rPr>
              <a:t>和虚拟页面偏移</a:t>
            </a:r>
            <a:r>
              <a:rPr lang="en-US" altLang="zh-CN" dirty="0">
                <a:latin typeface="微软雅黑" panose="020B0503020204020204" pitchFamily="34" charset="-122"/>
                <a:ea typeface="微软雅黑" panose="020B0503020204020204" pitchFamily="34" charset="-122"/>
              </a:rPr>
              <a:t>(VPO)</a:t>
            </a:r>
            <a:r>
              <a:rPr lang="zh-CN" altLang="en-US" dirty="0">
                <a:latin typeface="微软雅黑" panose="020B0503020204020204" pitchFamily="34" charset="-122"/>
                <a:ea typeface="微软雅黑" panose="020B0503020204020204" pitchFamily="34" charset="-122"/>
              </a:rPr>
              <a:t>是相同的</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74157" y="2084832"/>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CPU</a:t>
            </a:r>
            <a:r>
              <a:rPr lang="zh-CN" altLang="en-US" dirty="0">
                <a:latin typeface="微软雅黑" panose="020B0503020204020204" pitchFamily="34" charset="-122"/>
                <a:ea typeface="微软雅黑" panose="020B0503020204020204" pitchFamily="34" charset="-122"/>
              </a:rPr>
              <a:t>硬件执行步骤</a:t>
            </a:r>
            <a:endParaRPr lang="en-US" altLang="zh-CN"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9A84F556-8C70-408B-AA2C-5414D373CC10}"/>
              </a:ext>
            </a:extLst>
          </p:cNvPr>
          <p:cNvPicPr>
            <a:picLocks noChangeAspect="1"/>
          </p:cNvPicPr>
          <p:nvPr/>
        </p:nvPicPr>
        <p:blipFill>
          <a:blip r:embed="rId2"/>
          <a:stretch>
            <a:fillRect/>
          </a:stretch>
        </p:blipFill>
        <p:spPr>
          <a:xfrm>
            <a:off x="585250" y="3212376"/>
            <a:ext cx="5652248" cy="3121585"/>
          </a:xfrm>
          <a:prstGeom prst="rect">
            <a:avLst/>
          </a:prstGeom>
        </p:spPr>
      </p:pic>
      <p:pic>
        <p:nvPicPr>
          <p:cNvPr id="8" name="图片 7">
            <a:extLst>
              <a:ext uri="{FF2B5EF4-FFF2-40B4-BE49-F238E27FC236}">
                <a16:creationId xmlns:a16="http://schemas.microsoft.com/office/drawing/2014/main" id="{AE1B5AAD-36CD-4938-8502-0D5ABC6BB8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0838" y="2839791"/>
            <a:ext cx="5712119" cy="3121585"/>
          </a:xfrm>
          <a:prstGeom prst="rect">
            <a:avLst/>
          </a:prstGeom>
        </p:spPr>
      </p:pic>
    </p:spTree>
    <p:extLst>
      <p:ext uri="{BB962C8B-B14F-4D97-AF65-F5344CB8AC3E}">
        <p14:creationId xmlns:p14="http://schemas.microsoft.com/office/powerpoint/2010/main" val="36466741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虚拟内存</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5884164" y="1177644"/>
            <a:ext cx="4893715" cy="5306868"/>
          </a:xfrm>
        </p:spPr>
        <p:txBody>
          <a:bodyPr>
            <a:normAutofit/>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利用</a:t>
            </a:r>
            <a:r>
              <a:rPr lang="en-US" altLang="zh-CN" dirty="0">
                <a:latin typeface="微软雅黑" panose="020B0503020204020204" pitchFamily="34" charset="-122"/>
                <a:ea typeface="微软雅黑" panose="020B0503020204020204" pitchFamily="34" charset="-122"/>
              </a:rPr>
              <a:t>TLB</a:t>
            </a:r>
            <a:r>
              <a:rPr lang="zh-CN" altLang="en-US" dirty="0">
                <a:latin typeface="微软雅黑" panose="020B0503020204020204" pitchFamily="34" charset="-122"/>
                <a:ea typeface="微软雅黑" panose="020B0503020204020204" pitchFamily="34" charset="-122"/>
              </a:rPr>
              <a:t>加速地址翻译</a:t>
            </a:r>
            <a:endParaRPr lang="en-US" altLang="zh-CN" dirty="0">
              <a:latin typeface="微软雅黑" panose="020B0503020204020204" pitchFamily="34" charset="-122"/>
              <a:ea typeface="微软雅黑" panose="020B0503020204020204" pitchFamily="34" charset="-122"/>
            </a:endParaRPr>
          </a:p>
          <a:p>
            <a:pPr marL="0" indent="0">
              <a:buNone/>
            </a:pPr>
            <a:endParaRPr lang="en-US" altLang="zh-CN" dirty="0">
              <a:latin typeface="微软雅黑" panose="020B0503020204020204" pitchFamily="34" charset="-122"/>
              <a:ea typeface="微软雅黑" panose="020B0503020204020204" pitchFamily="34" charset="-122"/>
            </a:endParaRPr>
          </a:p>
          <a:p>
            <a:pPr marL="0" indent="0">
              <a:buNone/>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TLB</a:t>
            </a:r>
            <a:r>
              <a:rPr lang="zh-CN" altLang="en-US" dirty="0">
                <a:latin typeface="微软雅黑" panose="020B0503020204020204" pitchFamily="34" charset="-122"/>
                <a:ea typeface="微软雅黑" panose="020B0503020204020204" pitchFamily="34" charset="-122"/>
              </a:rPr>
              <a:t>：小的，虚拟寻址的缓存</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若</a:t>
            </a:r>
            <a:r>
              <a:rPr lang="en-US" altLang="zh-CN" dirty="0">
                <a:latin typeface="微软雅黑" panose="020B0503020204020204" pitchFamily="34" charset="-122"/>
                <a:ea typeface="微软雅黑" panose="020B0503020204020204" pitchFamily="34" charset="-122"/>
              </a:rPr>
              <a:t>TLB</a:t>
            </a:r>
            <a:r>
              <a:rPr lang="zh-CN" altLang="en-US" dirty="0">
                <a:latin typeface="微软雅黑" panose="020B0503020204020204" pitchFamily="34" charset="-122"/>
                <a:ea typeface="微软雅黑" panose="020B0503020204020204" pitchFamily="34" charset="-122"/>
              </a:rPr>
              <a:t>有</a:t>
            </a:r>
            <a:r>
              <a:rPr lang="en-US" altLang="zh-CN" dirty="0">
                <a:latin typeface="微软雅黑" panose="020B0503020204020204" pitchFamily="34" charset="-122"/>
                <a:ea typeface="微软雅黑" panose="020B0503020204020204" pitchFamily="34" charset="-122"/>
              </a:rPr>
              <a:t>2^t</a:t>
            </a:r>
            <a:r>
              <a:rPr lang="zh-CN" altLang="en-US" dirty="0">
                <a:latin typeface="微软雅黑" panose="020B0503020204020204" pitchFamily="34" charset="-122"/>
                <a:ea typeface="微软雅黑" panose="020B0503020204020204" pitchFamily="34" charset="-122"/>
              </a:rPr>
              <a:t>个组，则</a:t>
            </a:r>
            <a:r>
              <a:rPr lang="en-US" altLang="zh-CN" dirty="0">
                <a:latin typeface="微软雅黑" panose="020B0503020204020204" pitchFamily="34" charset="-122"/>
                <a:ea typeface="微软雅黑" panose="020B0503020204020204" pitchFamily="34" charset="-122"/>
              </a:rPr>
              <a:t>VPN</a:t>
            </a:r>
            <a:r>
              <a:rPr lang="zh-CN" altLang="en-US" dirty="0">
                <a:latin typeface="微软雅黑" panose="020B0503020204020204" pitchFamily="34" charset="-122"/>
                <a:ea typeface="微软雅黑" panose="020B0503020204020204" pitchFamily="34" charset="-122"/>
              </a:rPr>
              <a:t>最低</a:t>
            </a:r>
            <a:r>
              <a:rPr lang="en-US" altLang="zh-CN" dirty="0">
                <a:latin typeface="微软雅黑" panose="020B0503020204020204" pitchFamily="34" charset="-122"/>
                <a:ea typeface="微软雅黑" panose="020B0503020204020204" pitchFamily="34" charset="-122"/>
              </a:rPr>
              <a:t>t</a:t>
            </a:r>
            <a:r>
              <a:rPr lang="zh-CN" altLang="en-US" dirty="0">
                <a:latin typeface="微软雅黑" panose="020B0503020204020204" pitchFamily="34" charset="-122"/>
                <a:ea typeface="微软雅黑" panose="020B0503020204020204" pitchFamily="34" charset="-122"/>
              </a:rPr>
              <a:t>位为</a:t>
            </a:r>
            <a:r>
              <a:rPr lang="en-US" altLang="zh-CN" dirty="0">
                <a:latin typeface="微软雅黑" panose="020B0503020204020204" pitchFamily="34" charset="-122"/>
                <a:ea typeface="微软雅黑" panose="020B0503020204020204" pitchFamily="34" charset="-122"/>
              </a:rPr>
              <a:t>TLBI</a:t>
            </a: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TLB</a:t>
            </a:r>
            <a:r>
              <a:rPr lang="zh-CN" altLang="en-US" dirty="0">
                <a:latin typeface="微软雅黑" panose="020B0503020204020204" pitchFamily="34" charset="-122"/>
                <a:ea typeface="微软雅黑" panose="020B0503020204020204" pitchFamily="34" charset="-122"/>
              </a:rPr>
              <a:t>地址翻译过程</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Step1. TLB</a:t>
            </a:r>
            <a:r>
              <a:rPr lang="zh-CN" altLang="en-US" sz="1600" dirty="0">
                <a:latin typeface="微软雅黑" panose="020B0503020204020204" pitchFamily="34" charset="-122"/>
                <a:ea typeface="微软雅黑" panose="020B0503020204020204" pitchFamily="34" charset="-122"/>
              </a:rPr>
              <a:t>从</a:t>
            </a:r>
            <a:r>
              <a:rPr lang="en-US" altLang="zh-CN" sz="1600" dirty="0">
                <a:latin typeface="微软雅黑" panose="020B0503020204020204" pitchFamily="34" charset="-122"/>
                <a:ea typeface="微软雅黑" panose="020B0503020204020204" pitchFamily="34" charset="-122"/>
              </a:rPr>
              <a:t>VPN</a:t>
            </a:r>
            <a:r>
              <a:rPr lang="zh-CN" altLang="en-US" sz="1600" dirty="0">
                <a:latin typeface="微软雅黑" panose="020B0503020204020204" pitchFamily="34" charset="-122"/>
                <a:ea typeface="微软雅黑" panose="020B0503020204020204" pitchFamily="34" charset="-122"/>
              </a:rPr>
              <a:t>中抽出</a:t>
            </a:r>
            <a:r>
              <a:rPr lang="en-US" altLang="zh-CN" sz="1600" dirty="0">
                <a:latin typeface="微软雅黑" panose="020B0503020204020204" pitchFamily="34" charset="-122"/>
                <a:ea typeface="微软雅黑" panose="020B0503020204020204" pitchFamily="34" charset="-122"/>
              </a:rPr>
              <a:t>TLBI</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TLBT</a:t>
            </a:r>
            <a:r>
              <a:rPr lang="zh-CN" altLang="en-US" sz="1600" dirty="0">
                <a:latin typeface="微软雅黑" panose="020B0503020204020204" pitchFamily="34" charset="-122"/>
                <a:ea typeface="微软雅黑" panose="020B0503020204020204" pitchFamily="34" charset="-122"/>
              </a:rPr>
              <a:t>进行匹配，若命中，读出组内</a:t>
            </a:r>
            <a:r>
              <a:rPr lang="en-US" altLang="zh-CN" sz="1600" dirty="0">
                <a:latin typeface="微软雅黑" panose="020B0503020204020204" pitchFamily="34" charset="-122"/>
                <a:ea typeface="微软雅黑" panose="020B0503020204020204" pitchFamily="34" charset="-122"/>
              </a:rPr>
              <a:t>PPN</a:t>
            </a:r>
            <a:r>
              <a:rPr lang="zh-CN" altLang="en-US" sz="1600" dirty="0">
                <a:latin typeface="微软雅黑" panose="020B0503020204020204" pitchFamily="34" charset="-122"/>
                <a:ea typeface="微软雅黑" panose="020B0503020204020204" pitchFamily="34" charset="-122"/>
              </a:rPr>
              <a:t>；若不命中，执行缺页处理</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Step2. PPN</a:t>
            </a:r>
            <a:r>
              <a:rPr lang="zh-CN" altLang="en-US" sz="1600" dirty="0">
                <a:latin typeface="微软雅黑" panose="020B0503020204020204" pitchFamily="34" charset="-122"/>
                <a:ea typeface="微软雅黑" panose="020B0503020204020204" pitchFamily="34" charset="-122"/>
              </a:rPr>
              <a:t>与</a:t>
            </a:r>
            <a:r>
              <a:rPr lang="en-US" altLang="zh-CN" sz="1600" dirty="0">
                <a:latin typeface="微软雅黑" panose="020B0503020204020204" pitchFamily="34" charset="-122"/>
                <a:ea typeface="微软雅黑" panose="020B0503020204020204" pitchFamily="34" charset="-122"/>
              </a:rPr>
              <a:t>VPO(</a:t>
            </a:r>
            <a:r>
              <a:rPr lang="zh-CN" altLang="en-US" sz="1600" dirty="0">
                <a:latin typeface="微软雅黑" panose="020B0503020204020204" pitchFamily="34" charset="-122"/>
                <a:ea typeface="微软雅黑" panose="020B0503020204020204" pitchFamily="34" charset="-122"/>
              </a:rPr>
              <a:t>也即</a:t>
            </a:r>
            <a:r>
              <a:rPr lang="en-US" altLang="zh-CN" sz="1600" dirty="0">
                <a:latin typeface="微软雅黑" panose="020B0503020204020204" pitchFamily="34" charset="-122"/>
                <a:ea typeface="微软雅黑" panose="020B0503020204020204" pitchFamily="34" charset="-122"/>
              </a:rPr>
              <a:t>PPO)</a:t>
            </a:r>
            <a:r>
              <a:rPr lang="zh-CN" altLang="en-US" sz="1600" dirty="0">
                <a:latin typeface="微软雅黑" panose="020B0503020204020204" pitchFamily="34" charset="-122"/>
                <a:ea typeface="微软雅黑" panose="020B0503020204020204" pitchFamily="34" charset="-122"/>
              </a:rPr>
              <a:t>组合成物理地址</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Step3. </a:t>
            </a:r>
            <a:r>
              <a:rPr lang="zh-CN" altLang="en-US" sz="1600" dirty="0">
                <a:latin typeface="微软雅黑" panose="020B0503020204020204" pitchFamily="34" charset="-122"/>
                <a:ea typeface="微软雅黑" panose="020B0503020204020204" pitchFamily="34" charset="-122"/>
              </a:rPr>
              <a:t>在高速缓存中依照索引</a:t>
            </a:r>
            <a:r>
              <a:rPr lang="en-US" altLang="zh-CN" sz="1600" dirty="0">
                <a:latin typeface="微软雅黑" panose="020B0503020204020204" pitchFamily="34" charset="-122"/>
                <a:ea typeface="微软雅黑" panose="020B0503020204020204" pitchFamily="34" charset="-122"/>
              </a:rPr>
              <a:t>(CI)</a:t>
            </a:r>
            <a:r>
              <a:rPr lang="zh-CN" altLang="en-US" sz="1600" dirty="0">
                <a:latin typeface="微软雅黑" panose="020B0503020204020204" pitchFamily="34" charset="-122"/>
                <a:ea typeface="微软雅黑" panose="020B0503020204020204" pitchFamily="34" charset="-122"/>
              </a:rPr>
              <a:t>、标记</a:t>
            </a:r>
            <a:r>
              <a:rPr lang="en-US" altLang="zh-CN" sz="1600" dirty="0">
                <a:latin typeface="微软雅黑" panose="020B0503020204020204" pitchFamily="34" charset="-122"/>
                <a:ea typeface="微软雅黑" panose="020B0503020204020204" pitchFamily="34" charset="-122"/>
              </a:rPr>
              <a:t>(CT)</a:t>
            </a:r>
            <a:r>
              <a:rPr lang="zh-CN" altLang="en-US" sz="1600" dirty="0">
                <a:latin typeface="微软雅黑" panose="020B0503020204020204" pitchFamily="34" charset="-122"/>
                <a:ea typeface="微软雅黑" panose="020B0503020204020204" pitchFamily="34" charset="-122"/>
              </a:rPr>
              <a:t>匹配，若命中，找到块并读出块内容；若不命中，执行缺页处理</a:t>
            </a:r>
            <a:endParaRPr lang="en-US" altLang="zh-CN" sz="1600"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956770" y="1945481"/>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多级页表</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每个高级</a:t>
            </a:r>
            <a:r>
              <a:rPr lang="en-US" altLang="zh-CN" dirty="0">
                <a:latin typeface="微软雅黑" panose="020B0503020204020204" pitchFamily="34" charset="-122"/>
                <a:ea typeface="微软雅黑" panose="020B0503020204020204" pitchFamily="34" charset="-122"/>
              </a:rPr>
              <a:t>PTE</a:t>
            </a:r>
            <a:r>
              <a:rPr lang="zh-CN" altLang="en-US" dirty="0">
                <a:latin typeface="微软雅黑" panose="020B0503020204020204" pitchFamily="34" charset="-122"/>
                <a:ea typeface="微软雅黑" panose="020B0503020204020204" pitchFamily="34" charset="-122"/>
              </a:rPr>
              <a:t>指向一个下一级页表的基址</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逐级访问直到最终访问到目标地址</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减小内存要求</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若一级页表中一个</a:t>
            </a:r>
            <a:r>
              <a:rPr lang="en-US" altLang="zh-CN" dirty="0">
                <a:latin typeface="微软雅黑" panose="020B0503020204020204" pitchFamily="34" charset="-122"/>
                <a:ea typeface="微软雅黑" panose="020B0503020204020204" pitchFamily="34" charset="-122"/>
              </a:rPr>
              <a:t>PTE</a:t>
            </a:r>
            <a:r>
              <a:rPr lang="zh-CN" altLang="en-US" dirty="0">
                <a:latin typeface="微软雅黑" panose="020B0503020204020204" pitchFamily="34" charset="-122"/>
                <a:ea typeface="微软雅黑" panose="020B0503020204020204" pitchFamily="34" charset="-122"/>
              </a:rPr>
              <a:t>是空的，相应的二级页表根本不会存在</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只有一级页表才需要总是保存在主存中</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p>
          <a:p>
            <a:pPr>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3E49AD31-51D1-48C0-AC84-E2369BCAC89B}"/>
              </a:ext>
            </a:extLst>
          </p:cNvPr>
          <p:cNvPicPr>
            <a:picLocks noChangeAspect="1"/>
          </p:cNvPicPr>
          <p:nvPr/>
        </p:nvPicPr>
        <p:blipFill>
          <a:blip r:embed="rId2"/>
          <a:stretch>
            <a:fillRect/>
          </a:stretch>
        </p:blipFill>
        <p:spPr>
          <a:xfrm>
            <a:off x="5947978" y="1659062"/>
            <a:ext cx="3464247" cy="797582"/>
          </a:xfrm>
          <a:prstGeom prst="rect">
            <a:avLst/>
          </a:prstGeom>
        </p:spPr>
      </p:pic>
      <p:pic>
        <p:nvPicPr>
          <p:cNvPr id="8" name="图片 7">
            <a:extLst>
              <a:ext uri="{FF2B5EF4-FFF2-40B4-BE49-F238E27FC236}">
                <a16:creationId xmlns:a16="http://schemas.microsoft.com/office/drawing/2014/main" id="{2AC4AA36-8723-4600-A6DE-32726B3FC55D}"/>
              </a:ext>
            </a:extLst>
          </p:cNvPr>
          <p:cNvPicPr>
            <a:picLocks noChangeAspect="1"/>
          </p:cNvPicPr>
          <p:nvPr/>
        </p:nvPicPr>
        <p:blipFill>
          <a:blip r:embed="rId3"/>
          <a:stretch>
            <a:fillRect/>
          </a:stretch>
        </p:blipFill>
        <p:spPr>
          <a:xfrm>
            <a:off x="6158248" y="3756638"/>
            <a:ext cx="3908481" cy="835456"/>
          </a:xfrm>
          <a:prstGeom prst="rect">
            <a:avLst/>
          </a:prstGeom>
        </p:spPr>
      </p:pic>
      <p:pic>
        <p:nvPicPr>
          <p:cNvPr id="10" name="图片 9">
            <a:extLst>
              <a:ext uri="{FF2B5EF4-FFF2-40B4-BE49-F238E27FC236}">
                <a16:creationId xmlns:a16="http://schemas.microsoft.com/office/drawing/2014/main" id="{02597E5A-86CB-4D35-8563-9D3C2ABAE8C7}"/>
              </a:ext>
            </a:extLst>
          </p:cNvPr>
          <p:cNvPicPr>
            <a:picLocks noChangeAspect="1"/>
          </p:cNvPicPr>
          <p:nvPr/>
        </p:nvPicPr>
        <p:blipFill rotWithShape="1">
          <a:blip r:embed="rId4"/>
          <a:srcRect b="12323"/>
          <a:stretch/>
        </p:blipFill>
        <p:spPr>
          <a:xfrm>
            <a:off x="1261314" y="4107586"/>
            <a:ext cx="3911700" cy="2376926"/>
          </a:xfrm>
          <a:prstGeom prst="rect">
            <a:avLst/>
          </a:prstGeom>
        </p:spPr>
      </p:pic>
    </p:spTree>
    <p:extLst>
      <p:ext uri="{BB962C8B-B14F-4D97-AF65-F5344CB8AC3E}">
        <p14:creationId xmlns:p14="http://schemas.microsoft.com/office/powerpoint/2010/main" val="3290764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虚拟内存</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lnSpcReduction="1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Core i7 </a:t>
            </a:r>
            <a:r>
              <a:rPr lang="zh-CN" altLang="en-US" dirty="0">
                <a:latin typeface="微软雅黑" panose="020B0503020204020204" pitchFamily="34" charset="-122"/>
                <a:ea typeface="微软雅黑" panose="020B0503020204020204" pitchFamily="34" charset="-122"/>
              </a:rPr>
              <a:t>地址翻译</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四级页表层次结构，</a:t>
            </a:r>
            <a:r>
              <a:rPr lang="en-US" altLang="zh-CN" dirty="0">
                <a:latin typeface="微软雅黑" panose="020B0503020204020204" pitchFamily="34" charset="-122"/>
                <a:ea typeface="微软雅黑" panose="020B0503020204020204" pitchFamily="34" charset="-122"/>
              </a:rPr>
              <a:t>64</a:t>
            </a:r>
            <a:r>
              <a:rPr lang="zh-CN" altLang="en-US" dirty="0">
                <a:latin typeface="微软雅黑" panose="020B0503020204020204" pitchFamily="34" charset="-122"/>
                <a:ea typeface="微软雅黑" panose="020B0503020204020204" pitchFamily="34" charset="-122"/>
              </a:rPr>
              <a:t>位内存地址，</a:t>
            </a:r>
            <a:r>
              <a:rPr lang="en-US" altLang="zh-CN" dirty="0">
                <a:latin typeface="微软雅黑" panose="020B0503020204020204" pitchFamily="34" charset="-122"/>
                <a:ea typeface="微软雅黑" panose="020B0503020204020204" pitchFamily="34" charset="-122"/>
              </a:rPr>
              <a:t>40</a:t>
            </a:r>
            <a:r>
              <a:rPr lang="zh-CN" altLang="en-US" dirty="0">
                <a:latin typeface="微软雅黑" panose="020B0503020204020204" pitchFamily="34" charset="-122"/>
                <a:ea typeface="微软雅黑" panose="020B0503020204020204" pitchFamily="34" charset="-122"/>
              </a:rPr>
              <a:t>位</a:t>
            </a:r>
            <a:r>
              <a:rPr lang="en-US" altLang="zh-CN" dirty="0">
                <a:latin typeface="微软雅黑" panose="020B0503020204020204" pitchFamily="34" charset="-122"/>
                <a:ea typeface="微软雅黑" panose="020B0503020204020204" pitchFamily="34" charset="-122"/>
              </a:rPr>
              <a:t>PPN</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个许可位，</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个标记位，引用位</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，修改位</a:t>
            </a:r>
            <a:r>
              <a:rPr lang="en-US" altLang="zh-CN" dirty="0">
                <a:latin typeface="微软雅黑" panose="020B0503020204020204" pitchFamily="34" charset="-122"/>
                <a:ea typeface="微软雅黑" panose="020B0503020204020204" pitchFamily="34" charset="-122"/>
              </a:rPr>
              <a:t>(D)</a:t>
            </a: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虚拟内存系统</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为每个进程维护一个单独的地址空间</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会将一组连续的虚拟内存空间映射到相应的一组连续的物理地址空间</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区域：已经存在着的虚拟地址的连续片</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不属于某个区域的虚拟内存是不存在的，且不能被内存引用</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缺页异常处理</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虚拟地址是否合法</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内存访问是否合法</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选择牺牲页并进行页面调度</a:t>
            </a: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74157" y="2084832"/>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页命中</a:t>
            </a:r>
            <a:r>
              <a:rPr lang="en-US" altLang="zh-CN" dirty="0">
                <a:latin typeface="微软雅黑" panose="020B0503020204020204" pitchFamily="34" charset="-122"/>
                <a:ea typeface="微软雅黑" panose="020B0503020204020204" pitchFamily="34" charset="-122"/>
              </a:rPr>
              <a:t>&amp;</a:t>
            </a:r>
            <a:r>
              <a:rPr lang="zh-CN" altLang="en-US" dirty="0">
                <a:latin typeface="微软雅黑" panose="020B0503020204020204" pitchFamily="34" charset="-122"/>
                <a:ea typeface="微软雅黑" panose="020B0503020204020204" pitchFamily="34" charset="-122"/>
              </a:rPr>
              <a:t>缺页</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页命中：虚拟地址</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rPr>
              <a:t>索引</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有效位</a:t>
            </a:r>
            <a:r>
              <a:rPr lang="en-US" altLang="zh-CN" dirty="0">
                <a:latin typeface="微软雅黑" panose="020B0503020204020204" pitchFamily="34" charset="-122"/>
                <a:ea typeface="微软雅黑" panose="020B0503020204020204" pitchFamily="34" charset="-122"/>
                <a:sym typeface="Wingdings" panose="05000000000000000000" pitchFamily="2" charset="2"/>
              </a:rPr>
              <a:t>1</a:t>
            </a:r>
            <a:r>
              <a:rPr lang="zh-CN" altLang="en-US" dirty="0">
                <a:latin typeface="微软雅黑" panose="020B0503020204020204" pitchFamily="34" charset="-122"/>
                <a:ea typeface="微软雅黑" panose="020B0503020204020204" pitchFamily="34" charset="-122"/>
                <a:sym typeface="Wingdings" panose="05000000000000000000" pitchFamily="2" charset="2"/>
              </a:rPr>
              <a:t>物理地址</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sym typeface="Wingdings" panose="05000000000000000000" pitchFamily="2" charset="2"/>
              </a:rPr>
              <a:t>缺页：</a:t>
            </a:r>
            <a:r>
              <a:rPr lang="en-US" altLang="zh-CN" dirty="0">
                <a:latin typeface="微软雅黑" panose="020B0503020204020204" pitchFamily="34" charset="-122"/>
                <a:ea typeface="微软雅黑" panose="020B0503020204020204" pitchFamily="34" charset="-122"/>
                <a:sym typeface="Wingdings" panose="05000000000000000000" pitchFamily="2" charset="2"/>
              </a:rPr>
              <a:t>DRAM</a:t>
            </a:r>
            <a:r>
              <a:rPr lang="zh-CN" altLang="en-US" dirty="0">
                <a:latin typeface="微软雅黑" panose="020B0503020204020204" pitchFamily="34" charset="-122"/>
                <a:ea typeface="微软雅黑" panose="020B0503020204020204" pitchFamily="34" charset="-122"/>
                <a:sym typeface="Wingdings" panose="05000000000000000000" pitchFamily="2" charset="2"/>
              </a:rPr>
              <a:t>缓存不命中</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调用内核中的异常处理程序</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页面调度（按需页面调度）</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 局部性</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局部性保证了任意时刻程序趋向于在一个较小的活动页面集合上工作</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sz="1800" dirty="0">
                <a:latin typeface="微软雅黑" panose="020B0503020204020204" pitchFamily="34" charset="-122"/>
                <a:ea typeface="微软雅黑" panose="020B0503020204020204" pitchFamily="34" charset="-122"/>
              </a:rPr>
              <a:t> </a:t>
            </a:r>
            <a:r>
              <a:rPr lang="zh-CN" altLang="en-US" sz="1800" dirty="0">
                <a:latin typeface="微软雅黑" panose="020B0503020204020204" pitchFamily="34" charset="-122"/>
                <a:ea typeface="微软雅黑" panose="020B0503020204020204" pitchFamily="34" charset="-122"/>
              </a:rPr>
              <a:t>虚拟内存作为内存管理和内存保护的工具</a:t>
            </a:r>
            <a:endParaRPr lang="en-US" altLang="zh-CN" sz="12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按需页面调度</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独立地址空间</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简化链接、加载、共享、内存分配</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许可位：</a:t>
            </a:r>
            <a:r>
              <a:rPr lang="en-US" altLang="zh-CN" sz="1600" dirty="0">
                <a:latin typeface="微软雅黑" panose="020B0503020204020204" pitchFamily="34" charset="-122"/>
                <a:ea typeface="微软雅黑" panose="020B0503020204020204" pitchFamily="34" charset="-122"/>
              </a:rPr>
              <a:t>SUP,</a:t>
            </a:r>
            <a:r>
              <a:rPr lang="zh-CN" altLang="en-US" sz="1600" dirty="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READ, WRITE</a:t>
            </a:r>
          </a:p>
        </p:txBody>
      </p:sp>
    </p:spTree>
    <p:extLst>
      <p:ext uri="{BB962C8B-B14F-4D97-AF65-F5344CB8AC3E}">
        <p14:creationId xmlns:p14="http://schemas.microsoft.com/office/powerpoint/2010/main" val="21406830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虚拟内存</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a:bodyPr>
          <a:lstStyle/>
          <a:p>
            <a:pPr>
              <a:buFont typeface="Arial" panose="020B0604020202020204" pitchFamily="34" charset="0"/>
              <a:buChar char="•"/>
            </a:pP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内存映射：虚拟内存区域与磁盘对象关联</a:t>
            </a: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映射对象</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普通文件：按需页面调度</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匿名文件：磁盘和内存间无实际数据传送</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共享对象</a:t>
            </a:r>
            <a:r>
              <a:rPr lang="en-US" altLang="zh-CN" dirty="0">
                <a:latin typeface="微软雅黑" panose="020B0503020204020204" pitchFamily="34" charset="-122"/>
                <a:ea typeface="微软雅黑" panose="020B0503020204020204" pitchFamily="34" charset="-122"/>
              </a:rPr>
              <a:t>&amp;</a:t>
            </a:r>
            <a:r>
              <a:rPr lang="zh-CN" altLang="en-US" dirty="0">
                <a:latin typeface="微软雅黑" panose="020B0503020204020204" pitchFamily="34" charset="-122"/>
                <a:ea typeface="微软雅黑" panose="020B0503020204020204" pitchFamily="34" charset="-122"/>
              </a:rPr>
              <a:t>私有对象</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映射了同一个共享对象的各进程对这个对象的写是相互可见的，也会反映到磁盘上的原始对象中</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对私有区域的写操作不会反映到磁盘上的对象中</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写时复制：试图写时会触发保护故障，创建一个新的副本（写操作仅执行在该副本上，且其他进程不可见）</a:t>
            </a:r>
            <a:endParaRPr lang="en-US" altLang="zh-CN" dirty="0">
              <a:latin typeface="微软雅黑" panose="020B0503020204020204" pitchFamily="34" charset="-122"/>
              <a:ea typeface="微软雅黑" panose="020B0503020204020204" pitchFamily="34" charset="-122"/>
            </a:endParaRPr>
          </a:p>
          <a:p>
            <a:pPr marL="0" indent="0">
              <a:buNone/>
            </a:pP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25554" y="938611"/>
            <a:ext cx="4893715" cy="564249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fork</a:t>
            </a: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为新进程创建各种数据结构，</a:t>
            </a:r>
            <a:r>
              <a:rPr lang="en-US" altLang="zh-CN" dirty="0">
                <a:latin typeface="微软雅黑" panose="020B0503020204020204" pitchFamily="34" charset="-122"/>
                <a:ea typeface="微软雅黑" panose="020B0503020204020204" pitchFamily="34" charset="-122"/>
              </a:rPr>
              <a:t>PID</a:t>
            </a: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两个进程的每个页面都标记为只读</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每个区域结构都标记为私有的写时复制</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为每个进程维护私有地址空间的抽象概念</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execve</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删除已存在的用户区域</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映射私有区域（都是私有的，写时复制的）</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映射共享区域</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设置程序计数器</a:t>
            </a:r>
            <a:r>
              <a:rPr lang="en-US" altLang="zh-CN" dirty="0">
                <a:latin typeface="微软雅黑" panose="020B0503020204020204" pitchFamily="34" charset="-122"/>
                <a:ea typeface="微软雅黑" panose="020B0503020204020204" pitchFamily="34" charset="-122"/>
              </a:rPr>
              <a:t>(PC)</a:t>
            </a:r>
            <a:r>
              <a:rPr lang="zh-CN" altLang="en-US" dirty="0">
                <a:latin typeface="微软雅黑" panose="020B0503020204020204" pitchFamily="34" charset="-122"/>
                <a:ea typeface="微软雅黑" panose="020B0503020204020204" pitchFamily="34" charset="-122"/>
              </a:rPr>
              <a:t>，指向代码区域入口</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en-US" altLang="zh-CN" sz="2000" dirty="0" err="1">
                <a:latin typeface="微软雅黑" panose="020B0503020204020204" pitchFamily="34" charset="-122"/>
                <a:ea typeface="微软雅黑" panose="020B0503020204020204" pitchFamily="34" charset="-122"/>
              </a:rPr>
              <a:t>mmap</a:t>
            </a:r>
            <a:r>
              <a:rPr lang="zh-CN" altLang="en-US" sz="2000" dirty="0">
                <a:latin typeface="微软雅黑" panose="020B0503020204020204" pitchFamily="34" charset="-122"/>
                <a:ea typeface="微软雅黑" panose="020B0503020204020204" pitchFamily="34" charset="-122"/>
              </a:rPr>
              <a:t>与</a:t>
            </a:r>
            <a:r>
              <a:rPr lang="en-US" altLang="zh-CN" sz="2000" dirty="0" err="1">
                <a:latin typeface="微软雅黑" panose="020B0503020204020204" pitchFamily="34" charset="-122"/>
                <a:ea typeface="微软雅黑" panose="020B0503020204020204" pitchFamily="34" charset="-122"/>
              </a:rPr>
              <a:t>munmap</a:t>
            </a:r>
            <a:r>
              <a:rPr lang="zh-CN" altLang="en-US" sz="2000" dirty="0">
                <a:latin typeface="微软雅黑" panose="020B0503020204020204" pitchFamily="34" charset="-122"/>
                <a:ea typeface="微软雅黑" panose="020B0503020204020204" pitchFamily="34" charset="-122"/>
              </a:rPr>
              <a:t>：用户级内存映射</a:t>
            </a: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mmap</a:t>
            </a:r>
            <a:r>
              <a:rPr lang="zh-CN" altLang="en-US" dirty="0">
                <a:latin typeface="微软雅黑" panose="020B0503020204020204" pitchFamily="34" charset="-122"/>
                <a:ea typeface="微软雅黑" panose="020B0503020204020204" pitchFamily="34" charset="-122"/>
              </a:rPr>
              <a:t>：创建新的虚拟内存区域</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munmap</a:t>
            </a:r>
            <a:r>
              <a:rPr lang="zh-CN" altLang="en-US" dirty="0">
                <a:latin typeface="微软雅黑" panose="020B0503020204020204" pitchFamily="34" charset="-122"/>
                <a:ea typeface="微软雅黑" panose="020B0503020204020204" pitchFamily="34" charset="-122"/>
              </a:rPr>
              <a:t>：删除虚拟内存的区域</a:t>
            </a:r>
            <a:endParaRPr lang="en-US" altLang="zh-CN" dirty="0">
              <a:latin typeface="微软雅黑" panose="020B0503020204020204" pitchFamily="34" charset="-122"/>
              <a:ea typeface="微软雅黑" panose="020B0503020204020204" pitchFamily="34" charset="-122"/>
            </a:endParaRPr>
          </a:p>
          <a:p>
            <a:pPr marL="128016" lvl="1" indent="0">
              <a:buNone/>
            </a:pP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CE3B8F66-0AA0-406E-ADA7-16B9BE76F5B9}"/>
              </a:ext>
            </a:extLst>
          </p:cNvPr>
          <p:cNvPicPr>
            <a:picLocks noChangeAspect="1"/>
          </p:cNvPicPr>
          <p:nvPr/>
        </p:nvPicPr>
        <p:blipFill rotWithShape="1">
          <a:blip r:embed="rId2"/>
          <a:srcRect b="9571"/>
          <a:stretch/>
        </p:blipFill>
        <p:spPr>
          <a:xfrm>
            <a:off x="1209541" y="4877445"/>
            <a:ext cx="2441620" cy="1703660"/>
          </a:xfrm>
          <a:prstGeom prst="rect">
            <a:avLst/>
          </a:prstGeom>
        </p:spPr>
      </p:pic>
      <p:pic>
        <p:nvPicPr>
          <p:cNvPr id="8" name="图片 7">
            <a:extLst>
              <a:ext uri="{FF2B5EF4-FFF2-40B4-BE49-F238E27FC236}">
                <a16:creationId xmlns:a16="http://schemas.microsoft.com/office/drawing/2014/main" id="{4EAFEE3F-3CDD-4F47-8133-FE018CF29162}"/>
              </a:ext>
            </a:extLst>
          </p:cNvPr>
          <p:cNvPicPr>
            <a:picLocks noChangeAspect="1"/>
          </p:cNvPicPr>
          <p:nvPr/>
        </p:nvPicPr>
        <p:blipFill>
          <a:blip r:embed="rId3"/>
          <a:stretch>
            <a:fillRect/>
          </a:stretch>
        </p:blipFill>
        <p:spPr>
          <a:xfrm>
            <a:off x="6470511" y="4906423"/>
            <a:ext cx="4553807" cy="422960"/>
          </a:xfrm>
          <a:prstGeom prst="rect">
            <a:avLst/>
          </a:prstGeom>
        </p:spPr>
      </p:pic>
      <p:pic>
        <p:nvPicPr>
          <p:cNvPr id="10" name="图片 9">
            <a:extLst>
              <a:ext uri="{FF2B5EF4-FFF2-40B4-BE49-F238E27FC236}">
                <a16:creationId xmlns:a16="http://schemas.microsoft.com/office/drawing/2014/main" id="{6344F311-397B-475D-B36A-6B3733496A90}"/>
              </a:ext>
            </a:extLst>
          </p:cNvPr>
          <p:cNvPicPr>
            <a:picLocks noChangeAspect="1"/>
          </p:cNvPicPr>
          <p:nvPr/>
        </p:nvPicPr>
        <p:blipFill>
          <a:blip r:embed="rId4"/>
          <a:stretch>
            <a:fillRect/>
          </a:stretch>
        </p:blipFill>
        <p:spPr>
          <a:xfrm>
            <a:off x="6408411" y="5326959"/>
            <a:ext cx="3432021" cy="189325"/>
          </a:xfrm>
          <a:prstGeom prst="rect">
            <a:avLst/>
          </a:prstGeom>
        </p:spPr>
      </p:pic>
    </p:spTree>
    <p:extLst>
      <p:ext uri="{BB962C8B-B14F-4D97-AF65-F5344CB8AC3E}">
        <p14:creationId xmlns:p14="http://schemas.microsoft.com/office/powerpoint/2010/main" val="38613204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虚拟内存</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动态内存分配</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堆</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块（不同大小）的集合</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块</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连续的虚拟内存片（已分配</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空闲）</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 显式分配器</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显式地释放已分配的块</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malloc &amp; free</a:t>
            </a:r>
          </a:p>
          <a:p>
            <a:pPr lvl="2">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malloc</a:t>
            </a:r>
            <a:r>
              <a:rPr lang="zh-CN" altLang="en-US" dirty="0">
                <a:latin typeface="微软雅黑" panose="020B0503020204020204" pitchFamily="34" charset="-122"/>
                <a:ea typeface="微软雅黑" panose="020B0503020204020204" pitchFamily="34" charset="-122"/>
              </a:rPr>
              <a:t>：分配块</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free</a:t>
            </a:r>
            <a:r>
              <a:rPr lang="zh-CN" altLang="en-US" dirty="0">
                <a:latin typeface="微软雅黑" panose="020B0503020204020204" pitchFamily="34" charset="-122"/>
                <a:ea typeface="微软雅黑" panose="020B0503020204020204" pitchFamily="34" charset="-122"/>
              </a:rPr>
              <a:t>：释放块</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sbrk</a:t>
            </a:r>
            <a:r>
              <a:rPr lang="zh-CN" altLang="en-US" dirty="0">
                <a:latin typeface="微软雅黑" panose="020B0503020204020204" pitchFamily="34" charset="-122"/>
                <a:ea typeface="微软雅黑" panose="020B0503020204020204" pitchFamily="34" charset="-122"/>
              </a:rPr>
              <a:t>：扩展</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收缩堆</a:t>
            </a: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55143" y="1717784"/>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显式分配器的要求和目标</a:t>
            </a:r>
            <a:endParaRPr lang="en-US" altLang="zh-CN" sz="12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要求</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处理任意请求序列：约束：每个释放必须对应一个已分配的块</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立即响应请求：不允许重排或缓冲</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只使用堆</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对齐块：对齐块使得能保存任何类型的数据对象</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不修改已分配的块</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目标</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最大化吞吐率</a:t>
            </a:r>
            <a:endParaRPr lang="en-US" altLang="zh-CN" sz="1600" dirty="0">
              <a:latin typeface="微软雅黑" panose="020B0503020204020204" pitchFamily="34" charset="-122"/>
              <a:ea typeface="微软雅黑" panose="020B0503020204020204" pitchFamily="34" charset="-122"/>
            </a:endParaRPr>
          </a:p>
          <a:p>
            <a:pPr lvl="3">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吞吐率：单位时间完成的请求数</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最大化内存利用率</a:t>
            </a:r>
            <a:endParaRPr lang="en-US" altLang="zh-CN" sz="1600" dirty="0">
              <a:latin typeface="微软雅黑" panose="020B0503020204020204" pitchFamily="34" charset="-122"/>
              <a:ea typeface="微软雅黑" panose="020B0503020204020204" pitchFamily="34" charset="-122"/>
            </a:endParaRPr>
          </a:p>
          <a:p>
            <a:pPr lvl="3">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峰值利用率：聚集有效载荷</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堆大小</a:t>
            </a:r>
            <a:endParaRPr lang="en-US" altLang="zh-CN" sz="1600" dirty="0">
              <a:latin typeface="微软雅黑" panose="020B0503020204020204" pitchFamily="34" charset="-122"/>
              <a:ea typeface="微软雅黑" panose="020B0503020204020204" pitchFamily="34" charset="-122"/>
            </a:endParaRPr>
          </a:p>
          <a:p>
            <a:pPr marL="0" indent="0">
              <a:buNone/>
            </a:pPr>
            <a:endParaRPr lang="en-US" altLang="zh-CN"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5EF5B552-2ADC-41A4-911A-8F4011D5A2AA}"/>
              </a:ext>
            </a:extLst>
          </p:cNvPr>
          <p:cNvPicPr>
            <a:picLocks noChangeAspect="1"/>
          </p:cNvPicPr>
          <p:nvPr/>
        </p:nvPicPr>
        <p:blipFill>
          <a:blip r:embed="rId2"/>
          <a:stretch>
            <a:fillRect/>
          </a:stretch>
        </p:blipFill>
        <p:spPr>
          <a:xfrm>
            <a:off x="1428785" y="4208951"/>
            <a:ext cx="3046623" cy="306855"/>
          </a:xfrm>
          <a:prstGeom prst="rect">
            <a:avLst/>
          </a:prstGeom>
        </p:spPr>
      </p:pic>
      <p:pic>
        <p:nvPicPr>
          <p:cNvPr id="8" name="图片 7">
            <a:extLst>
              <a:ext uri="{FF2B5EF4-FFF2-40B4-BE49-F238E27FC236}">
                <a16:creationId xmlns:a16="http://schemas.microsoft.com/office/drawing/2014/main" id="{57C4C660-2AA7-406E-AFFA-92603F1CE672}"/>
              </a:ext>
            </a:extLst>
          </p:cNvPr>
          <p:cNvPicPr>
            <a:picLocks noChangeAspect="1"/>
          </p:cNvPicPr>
          <p:nvPr/>
        </p:nvPicPr>
        <p:blipFill>
          <a:blip r:embed="rId3"/>
          <a:stretch>
            <a:fillRect/>
          </a:stretch>
        </p:blipFill>
        <p:spPr>
          <a:xfrm>
            <a:off x="1403029" y="4539803"/>
            <a:ext cx="2409119" cy="240913"/>
          </a:xfrm>
          <a:prstGeom prst="rect">
            <a:avLst/>
          </a:prstGeom>
        </p:spPr>
      </p:pic>
      <p:pic>
        <p:nvPicPr>
          <p:cNvPr id="10" name="图片 9">
            <a:extLst>
              <a:ext uri="{FF2B5EF4-FFF2-40B4-BE49-F238E27FC236}">
                <a16:creationId xmlns:a16="http://schemas.microsoft.com/office/drawing/2014/main" id="{D210C2F7-C49A-426C-9234-147F29052CEF}"/>
              </a:ext>
            </a:extLst>
          </p:cNvPr>
          <p:cNvPicPr>
            <a:picLocks noChangeAspect="1"/>
          </p:cNvPicPr>
          <p:nvPr/>
        </p:nvPicPr>
        <p:blipFill>
          <a:blip r:embed="rId4"/>
          <a:stretch>
            <a:fillRect/>
          </a:stretch>
        </p:blipFill>
        <p:spPr>
          <a:xfrm>
            <a:off x="1441693" y="4780716"/>
            <a:ext cx="2808944" cy="240913"/>
          </a:xfrm>
          <a:prstGeom prst="rect">
            <a:avLst/>
          </a:prstGeom>
        </p:spPr>
      </p:pic>
      <p:pic>
        <p:nvPicPr>
          <p:cNvPr id="12" name="图片 11">
            <a:extLst>
              <a:ext uri="{FF2B5EF4-FFF2-40B4-BE49-F238E27FC236}">
                <a16:creationId xmlns:a16="http://schemas.microsoft.com/office/drawing/2014/main" id="{A5D65323-A930-46A3-B18A-0671C903777D}"/>
              </a:ext>
            </a:extLst>
          </p:cNvPr>
          <p:cNvPicPr>
            <a:picLocks noChangeAspect="1"/>
          </p:cNvPicPr>
          <p:nvPr/>
        </p:nvPicPr>
        <p:blipFill>
          <a:blip r:embed="rId5"/>
          <a:stretch>
            <a:fillRect/>
          </a:stretch>
        </p:blipFill>
        <p:spPr>
          <a:xfrm>
            <a:off x="6961798" y="5587460"/>
            <a:ext cx="1924929" cy="671486"/>
          </a:xfrm>
          <a:prstGeom prst="rect">
            <a:avLst/>
          </a:prstGeom>
        </p:spPr>
      </p:pic>
    </p:spTree>
    <p:extLst>
      <p:ext uri="{BB962C8B-B14F-4D97-AF65-F5344CB8AC3E}">
        <p14:creationId xmlns:p14="http://schemas.microsoft.com/office/powerpoint/2010/main" val="1757971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a:xfrm>
            <a:off x="1024127" y="585216"/>
            <a:ext cx="9720072" cy="1499616"/>
          </a:xfrm>
        </p:spPr>
        <p:txBody>
          <a:bodyPr/>
          <a:lstStyle/>
          <a:p>
            <a:r>
              <a:rPr lang="zh-CN" altLang="en-US" dirty="0">
                <a:latin typeface="微软雅黑" panose="020B0503020204020204" pitchFamily="34" charset="-122"/>
                <a:ea typeface="微软雅黑" panose="020B0503020204020204" pitchFamily="34" charset="-122"/>
              </a:rPr>
              <a:t>虚拟内存</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碎片</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内部碎片：已分配块比有效载荷大</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外部碎片：空闲内存分散</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隐式空闲链表</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整个链表需要一个特殊标记的结束块</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空闲块之间通过头部的块大小隐式地连接</a:t>
            </a: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74157" y="2084832"/>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放置已分配的块</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首次适配</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下一次适配（内存利用率最低）</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最佳适配（内存利用率最高）</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分割空闲块</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 获取额外堆内存</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合并空闲块</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立即合并</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推迟合并</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带边界标记的合并（脚部）</a:t>
            </a:r>
            <a:endParaRPr lang="en-US" altLang="zh-CN"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F267F03C-71FD-44E1-8855-8A7E52593FCD}"/>
              </a:ext>
            </a:extLst>
          </p:cNvPr>
          <p:cNvPicPr>
            <a:picLocks noChangeAspect="1"/>
          </p:cNvPicPr>
          <p:nvPr/>
        </p:nvPicPr>
        <p:blipFill>
          <a:blip r:embed="rId2"/>
          <a:stretch>
            <a:fillRect/>
          </a:stretch>
        </p:blipFill>
        <p:spPr>
          <a:xfrm>
            <a:off x="1222961" y="4404078"/>
            <a:ext cx="3641487" cy="2042294"/>
          </a:xfrm>
          <a:prstGeom prst="rect">
            <a:avLst/>
          </a:prstGeom>
        </p:spPr>
      </p:pic>
      <p:pic>
        <p:nvPicPr>
          <p:cNvPr id="8" name="图片 7">
            <a:extLst>
              <a:ext uri="{FF2B5EF4-FFF2-40B4-BE49-F238E27FC236}">
                <a16:creationId xmlns:a16="http://schemas.microsoft.com/office/drawing/2014/main" id="{CFDB4B25-39C8-4AE7-9E75-293F04C073A2}"/>
              </a:ext>
            </a:extLst>
          </p:cNvPr>
          <p:cNvPicPr>
            <a:picLocks noChangeAspect="1"/>
          </p:cNvPicPr>
          <p:nvPr/>
        </p:nvPicPr>
        <p:blipFill>
          <a:blip r:embed="rId3"/>
          <a:stretch>
            <a:fillRect/>
          </a:stretch>
        </p:blipFill>
        <p:spPr>
          <a:xfrm>
            <a:off x="9306782" y="3429000"/>
            <a:ext cx="2014097" cy="2283986"/>
          </a:xfrm>
          <a:prstGeom prst="rect">
            <a:avLst/>
          </a:prstGeom>
        </p:spPr>
      </p:pic>
    </p:spTree>
    <p:extLst>
      <p:ext uri="{BB962C8B-B14F-4D97-AF65-F5344CB8AC3E}">
        <p14:creationId xmlns:p14="http://schemas.microsoft.com/office/powerpoint/2010/main" val="31010491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虚拟内存</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1962482"/>
            <a:ext cx="4893715" cy="4572002"/>
          </a:xfrm>
        </p:spPr>
        <p:txBody>
          <a:bodyPr>
            <a:normAutofit lnSpcReduction="1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显式空闲链表</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分离空闲链表</a:t>
            </a: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维护多个空闲链表，每个链表中的块有相似的大小</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简单分离存储：一个类中所有块大小都一样，不分割不合并</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分离适配：首次适配，分割，释放后合并</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伙伴系统：按</a:t>
            </a: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的幂进行分配、分割、合并</a:t>
            </a:r>
            <a:endParaRPr lang="en-US" altLang="zh-CN" sz="1600"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74157" y="1910969"/>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垃圾收集</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垃圾收集器：动态内存分配器</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自动释放程序不再需要的已分配块</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内存</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有向可达图，不可达节点</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垃圾</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Mark&amp;Sweep</a:t>
            </a:r>
            <a:r>
              <a:rPr lang="zh-CN" altLang="en-US" dirty="0">
                <a:latin typeface="微软雅黑" panose="020B0503020204020204" pitchFamily="34" charset="-122"/>
                <a:ea typeface="微软雅黑" panose="020B0503020204020204" pitchFamily="34" charset="-122"/>
              </a:rPr>
              <a:t>垃圾收集器</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Mark</a:t>
            </a:r>
            <a:r>
              <a:rPr lang="zh-CN" altLang="en-US" dirty="0">
                <a:latin typeface="微软雅黑" panose="020B0503020204020204" pitchFamily="34" charset="-122"/>
                <a:ea typeface="微软雅黑" panose="020B0503020204020204" pitchFamily="34" charset="-122"/>
              </a:rPr>
              <a:t>阶段：标记根节点和所有可达的后继</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Sweep</a:t>
            </a:r>
            <a:r>
              <a:rPr lang="zh-CN" altLang="en-US" dirty="0">
                <a:latin typeface="微软雅黑" panose="020B0503020204020204" pitchFamily="34" charset="-122"/>
                <a:ea typeface="微软雅黑" panose="020B0503020204020204" pitchFamily="34" charset="-122"/>
              </a:rPr>
              <a:t>阶段：释放每个未标记的已分配块</a:t>
            </a: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C</a:t>
            </a:r>
            <a:r>
              <a:rPr lang="zh-CN" altLang="en-US" dirty="0">
                <a:latin typeface="微软雅黑" panose="020B0503020204020204" pitchFamily="34" charset="-122"/>
                <a:ea typeface="微软雅黑" panose="020B0503020204020204" pitchFamily="34" charset="-122"/>
              </a:rPr>
              <a:t>程序中与内存有关的错误</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间接引用坏指针</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读未初始化的内存</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允许栈缓冲区溢出</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造成错位错误</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a:t>
            </a:r>
          </a:p>
        </p:txBody>
      </p:sp>
      <p:pic>
        <p:nvPicPr>
          <p:cNvPr id="6" name="图片 5">
            <a:extLst>
              <a:ext uri="{FF2B5EF4-FFF2-40B4-BE49-F238E27FC236}">
                <a16:creationId xmlns:a16="http://schemas.microsoft.com/office/drawing/2014/main" id="{2C4C04AC-E367-46DC-8178-0FDBE33D950C}"/>
              </a:ext>
            </a:extLst>
          </p:cNvPr>
          <p:cNvPicPr>
            <a:picLocks noChangeAspect="1"/>
          </p:cNvPicPr>
          <p:nvPr/>
        </p:nvPicPr>
        <p:blipFill>
          <a:blip r:embed="rId2"/>
          <a:stretch>
            <a:fillRect/>
          </a:stretch>
        </p:blipFill>
        <p:spPr>
          <a:xfrm>
            <a:off x="947164" y="2257547"/>
            <a:ext cx="5047640" cy="2409101"/>
          </a:xfrm>
          <a:prstGeom prst="rect">
            <a:avLst/>
          </a:prstGeom>
        </p:spPr>
      </p:pic>
    </p:spTree>
    <p:extLst>
      <p:ext uri="{BB962C8B-B14F-4D97-AF65-F5344CB8AC3E}">
        <p14:creationId xmlns:p14="http://schemas.microsoft.com/office/powerpoint/2010/main" val="23913004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a:xfrm>
            <a:off x="1024127" y="585216"/>
            <a:ext cx="9720072" cy="1499616"/>
          </a:xfrm>
        </p:spPr>
        <p:txBody>
          <a:bodyPr/>
          <a:lstStyle/>
          <a:p>
            <a:r>
              <a:rPr lang="zh-CN" altLang="en-US" dirty="0">
                <a:latin typeface="微软雅黑" panose="020B0503020204020204" pitchFamily="34" charset="-122"/>
                <a:ea typeface="微软雅黑" panose="020B0503020204020204" pitchFamily="34" charset="-122"/>
              </a:rPr>
              <a:t>系统级</a:t>
            </a:r>
            <a:r>
              <a:rPr lang="en-US" altLang="zh-CN" dirty="0">
                <a:latin typeface="微软雅黑" panose="020B0503020204020204" pitchFamily="34" charset="-122"/>
                <a:ea typeface="微软雅黑" panose="020B0503020204020204" pitchFamily="34" charset="-122"/>
              </a:rPr>
              <a:t>I/O</a:t>
            </a:r>
            <a:endParaRPr lang="zh-CN" altLang="en-US" dirty="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507607"/>
          </a:xfrm>
        </p:spPr>
        <p:txBody>
          <a:bodyPr>
            <a:normAutofit fontScale="85000" lnSpcReduction="2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文件</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普通文件</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文本文件</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二进制文件</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目录：包含一组链接</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文件名</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文件</a:t>
            </a:r>
            <a:r>
              <a:rPr lang="en-US" altLang="zh-CN" dirty="0">
                <a:latin typeface="微软雅黑" panose="020B0503020204020204" pitchFamily="34" charset="-122"/>
                <a:ea typeface="微软雅黑" panose="020B0503020204020204" pitchFamily="34" charset="-122"/>
              </a:rPr>
              <a:t>)</a:t>
            </a: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目录层次结构</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绝对路径名</a:t>
            </a:r>
            <a:r>
              <a:rPr lang="en-US" altLang="zh-CN" dirty="0">
                <a:latin typeface="微软雅黑" panose="020B0503020204020204" pitchFamily="34" charset="-122"/>
                <a:ea typeface="微软雅黑" panose="020B0503020204020204" pitchFamily="34" charset="-122"/>
              </a:rPr>
              <a:t>(“/”)</a:t>
            </a: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相对路径名</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文件名</a:t>
            </a:r>
            <a:r>
              <a:rPr lang="en-US" altLang="zh-CN" dirty="0">
                <a:latin typeface="微软雅黑" panose="020B0503020204020204" pitchFamily="34" charset="-122"/>
                <a:ea typeface="微软雅黑" panose="020B0503020204020204" pitchFamily="34" charset="-122"/>
              </a:rPr>
              <a:t>)</a:t>
            </a: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套接字</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其他类型</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Unix I/O</a:t>
            </a:r>
          </a:p>
          <a:p>
            <a:pPr lvl="1">
              <a:buFont typeface="Arial" panose="020B0604020202020204" pitchFamily="34" charset="0"/>
              <a:buChar char="•"/>
            </a:pPr>
            <a:r>
              <a:rPr lang="zh-CN" altLang="en-US" sz="1700" dirty="0">
                <a:latin typeface="微软雅黑" panose="020B0503020204020204" pitchFamily="34" charset="-122"/>
                <a:ea typeface="微软雅黑" panose="020B0503020204020204" pitchFamily="34" charset="-122"/>
              </a:rPr>
              <a:t>打开文件</a:t>
            </a:r>
            <a:r>
              <a:rPr lang="en-US" altLang="zh-CN" sz="17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1700" dirty="0">
                <a:latin typeface="微软雅黑" panose="020B0503020204020204" pitchFamily="34" charset="-122"/>
                <a:ea typeface="微软雅黑" panose="020B0503020204020204" pitchFamily="34" charset="-122"/>
                <a:sym typeface="Wingdings" panose="05000000000000000000" pitchFamily="2" charset="2"/>
              </a:rPr>
              <a:t>创建描述符</a:t>
            </a:r>
            <a:endParaRPr lang="en-US" altLang="zh-CN" sz="1700"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标准输入</a:t>
            </a:r>
            <a:r>
              <a:rPr lang="en-US" altLang="zh-CN"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(0), </a:t>
            </a:r>
            <a:r>
              <a:rPr lang="zh-CN" altLang="en-US"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标准输出</a:t>
            </a:r>
            <a:r>
              <a:rPr lang="en-US" altLang="zh-CN"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(1), </a:t>
            </a:r>
            <a:r>
              <a:rPr lang="zh-CN" altLang="en-US"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标准错误</a:t>
            </a:r>
            <a:r>
              <a:rPr lang="en-US" altLang="zh-CN"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(2)</a:t>
            </a:r>
            <a:endParaRPr lang="en-US" altLang="zh-CN" sz="1700"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sz="1700" dirty="0">
                <a:latin typeface="微软雅黑" panose="020B0503020204020204" pitchFamily="34" charset="-122"/>
                <a:ea typeface="微软雅黑" panose="020B0503020204020204" pitchFamily="34" charset="-122"/>
                <a:sym typeface="Wingdings" panose="05000000000000000000" pitchFamily="2" charset="2"/>
              </a:rPr>
              <a:t>改变当前文件位置</a:t>
            </a:r>
            <a:endParaRPr lang="en-US" altLang="zh-CN" sz="1700"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sz="1700" dirty="0">
                <a:latin typeface="微软雅黑" panose="020B0503020204020204" pitchFamily="34" charset="-122"/>
                <a:ea typeface="微软雅黑" panose="020B0503020204020204" pitchFamily="34" charset="-122"/>
                <a:sym typeface="Wingdings" panose="05000000000000000000" pitchFamily="2" charset="2"/>
              </a:rPr>
              <a:t>读写文件</a:t>
            </a:r>
            <a:endParaRPr lang="en-US" altLang="zh-CN" sz="1700" dirty="0">
              <a:latin typeface="微软雅黑" panose="020B0503020204020204" pitchFamily="34" charset="-122"/>
              <a:ea typeface="微软雅黑" panose="020B0503020204020204" pitchFamily="34" charset="-122"/>
              <a:sym typeface="Wingdings" panose="05000000000000000000" pitchFamily="2" charset="2"/>
            </a:endParaRPr>
          </a:p>
          <a:p>
            <a:pPr lvl="1">
              <a:lnSpc>
                <a:spcPct val="120000"/>
              </a:lnSpc>
              <a:buFont typeface="Arial" panose="020B0604020202020204" pitchFamily="34" charset="0"/>
              <a:buChar char="•"/>
            </a:pPr>
            <a:r>
              <a:rPr lang="zh-CN" altLang="en-US"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文件位置超过文件大小时触发</a:t>
            </a:r>
            <a:r>
              <a:rPr lang="en-US" altLang="zh-CN"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EOF</a:t>
            </a:r>
            <a:r>
              <a:rPr lang="zh-CN" altLang="en-US"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，文件末尾没有实际的</a:t>
            </a:r>
            <a:r>
              <a:rPr lang="en-US" altLang="zh-CN"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EOF</a:t>
            </a:r>
            <a:r>
              <a:rPr lang="zh-CN" altLang="en-US" sz="1700" dirty="0">
                <a:solidFill>
                  <a:srgbClr val="00B0F0"/>
                </a:solidFill>
                <a:latin typeface="微软雅黑" panose="020B0503020204020204" pitchFamily="34" charset="-122"/>
                <a:ea typeface="微软雅黑" panose="020B0503020204020204" pitchFamily="34" charset="-122"/>
                <a:sym typeface="Wingdings" panose="05000000000000000000" pitchFamily="2" charset="2"/>
              </a:rPr>
              <a:t>符号</a:t>
            </a:r>
            <a:endParaRPr lang="en-US" altLang="zh-CN" sz="1700"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sz="1700" dirty="0">
                <a:latin typeface="微软雅黑" panose="020B0503020204020204" pitchFamily="34" charset="-122"/>
                <a:ea typeface="微软雅黑" panose="020B0503020204020204" pitchFamily="34" charset="-122"/>
                <a:sym typeface="Wingdings" panose="05000000000000000000" pitchFamily="2" charset="2"/>
              </a:rPr>
              <a:t>关闭文件</a:t>
            </a:r>
            <a:endParaRPr lang="en-US" altLang="zh-CN" sz="1700" dirty="0">
              <a:latin typeface="微软雅黑" panose="020B0503020204020204" pitchFamily="34" charset="-122"/>
              <a:ea typeface="微软雅黑" panose="020B0503020204020204" pitchFamily="34" charset="-122"/>
              <a:sym typeface="Wingdings" panose="05000000000000000000" pitchFamily="2" charset="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74157" y="2084832"/>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打开和关闭文件</a:t>
            </a:r>
            <a:endParaRPr lang="en-US" altLang="zh-CN" sz="1600"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sz="14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flags</a:t>
            </a:r>
            <a:r>
              <a:rPr lang="zh-CN" altLang="en-US" sz="1600" dirty="0">
                <a:latin typeface="微软雅黑" panose="020B0503020204020204" pitchFamily="34" charset="-122"/>
                <a:ea typeface="微软雅黑" panose="020B0503020204020204" pitchFamily="34" charset="-122"/>
              </a:rPr>
              <a:t>：访问方式，</a:t>
            </a:r>
            <a:r>
              <a:rPr lang="en-US" altLang="zh-CN" sz="1600" dirty="0">
                <a:latin typeface="微软雅黑" panose="020B0503020204020204" pitchFamily="34" charset="-122"/>
                <a:ea typeface="微软雅黑" panose="020B0503020204020204" pitchFamily="34" charset="-122"/>
              </a:rPr>
              <a:t>mode</a:t>
            </a:r>
            <a:r>
              <a:rPr lang="zh-CN" altLang="en-US" sz="1600" dirty="0">
                <a:latin typeface="微软雅黑" panose="020B0503020204020204" pitchFamily="34" charset="-122"/>
                <a:ea typeface="微软雅黑" panose="020B0503020204020204" pitchFamily="34" charset="-122"/>
              </a:rPr>
              <a:t>：访问权限</a:t>
            </a:r>
            <a:endParaRPr lang="en-US" altLang="zh-CN" sz="1600"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读和写文件</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不足值：</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读时遇到</a:t>
            </a:r>
            <a:r>
              <a:rPr lang="en-US" altLang="zh-CN" dirty="0">
                <a:latin typeface="微软雅黑" panose="020B0503020204020204" pitchFamily="34" charset="-122"/>
                <a:ea typeface="微软雅黑" panose="020B0503020204020204" pitchFamily="34" charset="-122"/>
              </a:rPr>
              <a:t>EOF</a:t>
            </a: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从终端读文本：返回文本行大小</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读和写网络套接字：内部缓冲约束和网络延迟</a:t>
            </a:r>
            <a:r>
              <a:rPr lang="en-US" altLang="zh-CN" dirty="0">
                <a:latin typeface="微软雅黑" panose="020B0503020204020204" pitchFamily="34" charset="-122"/>
                <a:ea typeface="微软雅黑" panose="020B0503020204020204" pitchFamily="34" charset="-122"/>
              </a:rPr>
              <a:t> </a:t>
            </a:r>
          </a:p>
        </p:txBody>
      </p:sp>
      <p:pic>
        <p:nvPicPr>
          <p:cNvPr id="7" name="图片 6">
            <a:extLst>
              <a:ext uri="{FF2B5EF4-FFF2-40B4-BE49-F238E27FC236}">
                <a16:creationId xmlns:a16="http://schemas.microsoft.com/office/drawing/2014/main" id="{DAE1561D-6C86-44F1-B612-BBA003139F5F}"/>
              </a:ext>
            </a:extLst>
          </p:cNvPr>
          <p:cNvPicPr>
            <a:picLocks noChangeAspect="1"/>
          </p:cNvPicPr>
          <p:nvPr/>
        </p:nvPicPr>
        <p:blipFill>
          <a:blip r:embed="rId2"/>
          <a:stretch>
            <a:fillRect/>
          </a:stretch>
        </p:blipFill>
        <p:spPr>
          <a:xfrm>
            <a:off x="6336925" y="2497381"/>
            <a:ext cx="5381732" cy="264931"/>
          </a:xfrm>
          <a:prstGeom prst="rect">
            <a:avLst/>
          </a:prstGeom>
        </p:spPr>
      </p:pic>
      <p:pic>
        <p:nvPicPr>
          <p:cNvPr id="9" name="图片 8">
            <a:extLst>
              <a:ext uri="{FF2B5EF4-FFF2-40B4-BE49-F238E27FC236}">
                <a16:creationId xmlns:a16="http://schemas.microsoft.com/office/drawing/2014/main" id="{3A4BF349-0829-4E64-B6DC-B5DF386C255F}"/>
              </a:ext>
            </a:extLst>
          </p:cNvPr>
          <p:cNvPicPr>
            <a:picLocks noChangeAspect="1"/>
          </p:cNvPicPr>
          <p:nvPr/>
        </p:nvPicPr>
        <p:blipFill>
          <a:blip r:embed="rId3"/>
          <a:stretch>
            <a:fillRect/>
          </a:stretch>
        </p:blipFill>
        <p:spPr>
          <a:xfrm>
            <a:off x="6336924" y="3200712"/>
            <a:ext cx="2556117" cy="294454"/>
          </a:xfrm>
          <a:prstGeom prst="rect">
            <a:avLst/>
          </a:prstGeom>
        </p:spPr>
      </p:pic>
      <p:pic>
        <p:nvPicPr>
          <p:cNvPr id="13" name="图片 12">
            <a:extLst>
              <a:ext uri="{FF2B5EF4-FFF2-40B4-BE49-F238E27FC236}">
                <a16:creationId xmlns:a16="http://schemas.microsoft.com/office/drawing/2014/main" id="{6D3D57AA-EB54-4EA0-847F-B4C82DFA2F27}"/>
              </a:ext>
            </a:extLst>
          </p:cNvPr>
          <p:cNvPicPr>
            <a:picLocks noChangeAspect="1"/>
          </p:cNvPicPr>
          <p:nvPr/>
        </p:nvPicPr>
        <p:blipFill>
          <a:blip r:embed="rId4"/>
          <a:stretch>
            <a:fillRect/>
          </a:stretch>
        </p:blipFill>
        <p:spPr>
          <a:xfrm>
            <a:off x="6414530" y="4125892"/>
            <a:ext cx="4753342" cy="294455"/>
          </a:xfrm>
          <a:prstGeom prst="rect">
            <a:avLst/>
          </a:prstGeom>
        </p:spPr>
      </p:pic>
      <p:pic>
        <p:nvPicPr>
          <p:cNvPr id="15" name="图片 14">
            <a:extLst>
              <a:ext uri="{FF2B5EF4-FFF2-40B4-BE49-F238E27FC236}">
                <a16:creationId xmlns:a16="http://schemas.microsoft.com/office/drawing/2014/main" id="{2C42B52D-ECD1-417A-A6A5-441B77FF8577}"/>
              </a:ext>
            </a:extLst>
          </p:cNvPr>
          <p:cNvPicPr>
            <a:picLocks noChangeAspect="1"/>
          </p:cNvPicPr>
          <p:nvPr/>
        </p:nvPicPr>
        <p:blipFill>
          <a:blip r:embed="rId5"/>
          <a:stretch>
            <a:fillRect/>
          </a:stretch>
        </p:blipFill>
        <p:spPr>
          <a:xfrm>
            <a:off x="6451561" y="5542220"/>
            <a:ext cx="4748094" cy="294455"/>
          </a:xfrm>
          <a:prstGeom prst="rect">
            <a:avLst/>
          </a:prstGeom>
        </p:spPr>
      </p:pic>
    </p:spTree>
    <p:extLst>
      <p:ext uri="{BB962C8B-B14F-4D97-AF65-F5344CB8AC3E}">
        <p14:creationId xmlns:p14="http://schemas.microsoft.com/office/powerpoint/2010/main" val="31927332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系统级</a:t>
            </a:r>
            <a:r>
              <a:rPr lang="en-US" altLang="zh-CN" dirty="0">
                <a:latin typeface="微软雅黑" panose="020B0503020204020204" pitchFamily="34" charset="-122"/>
                <a:ea typeface="微软雅黑" panose="020B0503020204020204" pitchFamily="34" charset="-122"/>
              </a:rPr>
              <a:t>I/O</a:t>
            </a:r>
            <a:endParaRPr lang="zh-CN" altLang="en-US" dirty="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RIO</a:t>
            </a: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无缓冲输入输出函数</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14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14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在内存和文件间直接传输数据</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带缓冲的输入函数</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14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14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400" dirty="0">
                <a:latin typeface="微软雅黑" panose="020B0503020204020204" pitchFamily="34" charset="-122"/>
                <a:ea typeface="微软雅黑" panose="020B0503020204020204" pitchFamily="34" charset="-122"/>
              </a:rPr>
              <a:t>带缓冲函数的调用不应和无缓冲的函数交叉使用</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读取文件元数据</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stat</a:t>
            </a:r>
            <a:r>
              <a:rPr lang="zh-CN" altLang="en-US" dirty="0">
                <a:latin typeface="微软雅黑" panose="020B0503020204020204" pitchFamily="34" charset="-122"/>
                <a:ea typeface="微软雅黑" panose="020B0503020204020204" pitchFamily="34" charset="-122"/>
              </a:rPr>
              <a:t>参数文件名，</a:t>
            </a:r>
            <a:r>
              <a:rPr lang="en-US" altLang="zh-CN" dirty="0" err="1">
                <a:latin typeface="微软雅黑" panose="020B0503020204020204" pitchFamily="34" charset="-122"/>
                <a:ea typeface="微软雅黑" panose="020B0503020204020204" pitchFamily="34" charset="-122"/>
              </a:rPr>
              <a:t>fstat</a:t>
            </a:r>
            <a:r>
              <a:rPr lang="zh-CN" altLang="en-US" dirty="0">
                <a:latin typeface="微软雅黑" panose="020B0503020204020204" pitchFamily="34" charset="-122"/>
                <a:ea typeface="微软雅黑" panose="020B0503020204020204" pitchFamily="34" charset="-122"/>
              </a:rPr>
              <a:t>参数描述符</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填写</a:t>
            </a:r>
            <a:r>
              <a:rPr lang="en-US" altLang="zh-CN" dirty="0">
                <a:latin typeface="微软雅黑" panose="020B0503020204020204" pitchFamily="34" charset="-122"/>
                <a:ea typeface="微软雅黑" panose="020B0503020204020204" pitchFamily="34" charset="-122"/>
              </a:rPr>
              <a:t>stat</a:t>
            </a:r>
            <a:r>
              <a:rPr lang="zh-CN" altLang="en-US" dirty="0">
                <a:latin typeface="微软雅黑" panose="020B0503020204020204" pitchFamily="34" charset="-122"/>
                <a:ea typeface="微软雅黑" panose="020B0503020204020204" pitchFamily="34" charset="-122"/>
              </a:rPr>
              <a:t>结构中的各个成员</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383625" y="2084832"/>
            <a:ext cx="4893715" cy="4327303"/>
          </a:xfrm>
          <a:prstGeom prst="rect">
            <a:avLst/>
          </a:prstGeom>
        </p:spPr>
        <p:txBody>
          <a:bodyPr vert="horz" lIns="45720" tIns="45720" rIns="4572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读取目录内容</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共享文件</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描述符表（每个进程独立）</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文件表（所有进程共享）</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v-node</a:t>
            </a:r>
            <a:r>
              <a:rPr lang="zh-CN" altLang="en-US" dirty="0">
                <a:latin typeface="微软雅黑" panose="020B0503020204020204" pitchFamily="34" charset="-122"/>
                <a:ea typeface="微软雅黑" panose="020B0503020204020204" pitchFamily="34" charset="-122"/>
              </a:rPr>
              <a:t>表（所有进程共享，包含</a:t>
            </a:r>
            <a:r>
              <a:rPr lang="en-US" altLang="zh-CN" dirty="0">
                <a:latin typeface="微软雅黑" panose="020B0503020204020204" pitchFamily="34" charset="-122"/>
                <a:ea typeface="微软雅黑" panose="020B0503020204020204" pitchFamily="34" charset="-122"/>
              </a:rPr>
              <a:t>stat</a:t>
            </a:r>
            <a:r>
              <a:rPr lang="zh-CN" altLang="en-US" dirty="0">
                <a:latin typeface="微软雅黑" panose="020B0503020204020204" pitchFamily="34" charset="-122"/>
                <a:ea typeface="微软雅黑" panose="020B0503020204020204" pitchFamily="34" charset="-122"/>
              </a:rPr>
              <a:t>信息）</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I/O</a:t>
            </a:r>
            <a:r>
              <a:rPr lang="zh-CN" altLang="en-US" dirty="0">
                <a:latin typeface="微软雅黑" panose="020B0503020204020204" pitchFamily="34" charset="-122"/>
                <a:ea typeface="微软雅黑" panose="020B0503020204020204" pitchFamily="34" charset="-122"/>
              </a:rPr>
              <a:t>重定向</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复制</a:t>
            </a:r>
            <a:r>
              <a:rPr lang="en-US" altLang="zh-CN" dirty="0" err="1">
                <a:latin typeface="微软雅黑" panose="020B0503020204020204" pitchFamily="34" charset="-122"/>
                <a:ea typeface="微软雅黑" panose="020B0503020204020204" pitchFamily="34" charset="-122"/>
              </a:rPr>
              <a:t>oldfd</a:t>
            </a:r>
            <a:r>
              <a:rPr lang="zh-CN" altLang="en-US" dirty="0">
                <a:latin typeface="微软雅黑" panose="020B0503020204020204" pitchFamily="34" charset="-122"/>
                <a:ea typeface="微软雅黑" panose="020B0503020204020204" pitchFamily="34" charset="-122"/>
              </a:rPr>
              <a:t>并覆盖至</a:t>
            </a:r>
            <a:r>
              <a:rPr lang="en-US" altLang="zh-CN" dirty="0" err="1">
                <a:latin typeface="微软雅黑" panose="020B0503020204020204" pitchFamily="34" charset="-122"/>
                <a:ea typeface="微软雅黑" panose="020B0503020204020204" pitchFamily="34" charset="-122"/>
              </a:rPr>
              <a:t>newfd</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若</a:t>
            </a:r>
            <a:r>
              <a:rPr lang="en-US" altLang="zh-CN" dirty="0" err="1">
                <a:latin typeface="微软雅黑" panose="020B0503020204020204" pitchFamily="34" charset="-122"/>
                <a:ea typeface="微软雅黑" panose="020B0503020204020204" pitchFamily="34" charset="-122"/>
              </a:rPr>
              <a:t>newfd</a:t>
            </a:r>
            <a:r>
              <a:rPr lang="zh-CN" altLang="en-US" dirty="0">
                <a:latin typeface="微软雅黑" panose="020B0503020204020204" pitchFamily="34" charset="-122"/>
                <a:ea typeface="微软雅黑" panose="020B0503020204020204" pitchFamily="34" charset="-122"/>
              </a:rPr>
              <a:t>已打开，则会先关闭</a:t>
            </a:r>
            <a:r>
              <a:rPr lang="en-US" altLang="zh-CN" dirty="0" err="1">
                <a:latin typeface="微软雅黑" panose="020B0503020204020204" pitchFamily="34" charset="-122"/>
                <a:ea typeface="微软雅黑" panose="020B0503020204020204" pitchFamily="34" charset="-122"/>
              </a:rPr>
              <a:t>newfd</a:t>
            </a:r>
            <a:endParaRPr lang="en-US" altLang="zh-CN"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5C74C3E5-5E13-4D50-8B33-E3675EF151F2}"/>
              </a:ext>
            </a:extLst>
          </p:cNvPr>
          <p:cNvPicPr>
            <a:picLocks noChangeAspect="1"/>
          </p:cNvPicPr>
          <p:nvPr/>
        </p:nvPicPr>
        <p:blipFill>
          <a:blip r:embed="rId2"/>
          <a:stretch>
            <a:fillRect/>
          </a:stretch>
        </p:blipFill>
        <p:spPr>
          <a:xfrm>
            <a:off x="1352153" y="2838412"/>
            <a:ext cx="4935513" cy="445697"/>
          </a:xfrm>
          <a:prstGeom prst="rect">
            <a:avLst/>
          </a:prstGeom>
        </p:spPr>
      </p:pic>
      <p:pic>
        <p:nvPicPr>
          <p:cNvPr id="8" name="图片 7">
            <a:extLst>
              <a:ext uri="{FF2B5EF4-FFF2-40B4-BE49-F238E27FC236}">
                <a16:creationId xmlns:a16="http://schemas.microsoft.com/office/drawing/2014/main" id="{4F50D7AC-1A2C-4739-A20D-C293B8841B2D}"/>
              </a:ext>
            </a:extLst>
          </p:cNvPr>
          <p:cNvPicPr>
            <a:picLocks noChangeAspect="1"/>
          </p:cNvPicPr>
          <p:nvPr/>
        </p:nvPicPr>
        <p:blipFill>
          <a:blip r:embed="rId3"/>
          <a:stretch>
            <a:fillRect/>
          </a:stretch>
        </p:blipFill>
        <p:spPr>
          <a:xfrm>
            <a:off x="1297910" y="3991069"/>
            <a:ext cx="5268878" cy="455186"/>
          </a:xfrm>
          <a:prstGeom prst="rect">
            <a:avLst/>
          </a:prstGeom>
        </p:spPr>
      </p:pic>
      <p:pic>
        <p:nvPicPr>
          <p:cNvPr id="10" name="图片 9">
            <a:extLst>
              <a:ext uri="{FF2B5EF4-FFF2-40B4-BE49-F238E27FC236}">
                <a16:creationId xmlns:a16="http://schemas.microsoft.com/office/drawing/2014/main" id="{10C8BE3B-606A-4B42-B19C-584106199910}"/>
              </a:ext>
            </a:extLst>
          </p:cNvPr>
          <p:cNvPicPr>
            <a:picLocks noChangeAspect="1"/>
          </p:cNvPicPr>
          <p:nvPr/>
        </p:nvPicPr>
        <p:blipFill>
          <a:blip r:embed="rId4"/>
          <a:stretch>
            <a:fillRect/>
          </a:stretch>
        </p:blipFill>
        <p:spPr>
          <a:xfrm>
            <a:off x="1134201" y="5317173"/>
            <a:ext cx="4442351" cy="466706"/>
          </a:xfrm>
          <a:prstGeom prst="rect">
            <a:avLst/>
          </a:prstGeom>
        </p:spPr>
      </p:pic>
      <p:pic>
        <p:nvPicPr>
          <p:cNvPr id="12" name="图片 11">
            <a:extLst>
              <a:ext uri="{FF2B5EF4-FFF2-40B4-BE49-F238E27FC236}">
                <a16:creationId xmlns:a16="http://schemas.microsoft.com/office/drawing/2014/main" id="{3AC88AA6-34E3-4E17-A40E-A10C1EFDC971}"/>
              </a:ext>
            </a:extLst>
          </p:cNvPr>
          <p:cNvPicPr>
            <a:picLocks noChangeAspect="1"/>
          </p:cNvPicPr>
          <p:nvPr/>
        </p:nvPicPr>
        <p:blipFill>
          <a:blip r:embed="rId5"/>
          <a:stretch>
            <a:fillRect/>
          </a:stretch>
        </p:blipFill>
        <p:spPr>
          <a:xfrm>
            <a:off x="6566787" y="2546071"/>
            <a:ext cx="3471587" cy="320859"/>
          </a:xfrm>
          <a:prstGeom prst="rect">
            <a:avLst/>
          </a:prstGeom>
        </p:spPr>
      </p:pic>
      <p:pic>
        <p:nvPicPr>
          <p:cNvPr id="14" name="图片 13">
            <a:extLst>
              <a:ext uri="{FF2B5EF4-FFF2-40B4-BE49-F238E27FC236}">
                <a16:creationId xmlns:a16="http://schemas.microsoft.com/office/drawing/2014/main" id="{F94A1B65-C0A0-400C-BBEF-04BA5A5D2C52}"/>
              </a:ext>
            </a:extLst>
          </p:cNvPr>
          <p:cNvPicPr>
            <a:picLocks noChangeAspect="1"/>
          </p:cNvPicPr>
          <p:nvPr/>
        </p:nvPicPr>
        <p:blipFill>
          <a:blip r:embed="rId6"/>
          <a:stretch>
            <a:fillRect/>
          </a:stretch>
        </p:blipFill>
        <p:spPr>
          <a:xfrm>
            <a:off x="6566787" y="2848922"/>
            <a:ext cx="3813909" cy="294998"/>
          </a:xfrm>
          <a:prstGeom prst="rect">
            <a:avLst/>
          </a:prstGeom>
        </p:spPr>
      </p:pic>
      <p:pic>
        <p:nvPicPr>
          <p:cNvPr id="16" name="图片 15">
            <a:extLst>
              <a:ext uri="{FF2B5EF4-FFF2-40B4-BE49-F238E27FC236}">
                <a16:creationId xmlns:a16="http://schemas.microsoft.com/office/drawing/2014/main" id="{E675D056-E74F-407D-9A5A-669FB3A37DD0}"/>
              </a:ext>
            </a:extLst>
          </p:cNvPr>
          <p:cNvPicPr>
            <a:picLocks noChangeAspect="1"/>
          </p:cNvPicPr>
          <p:nvPr/>
        </p:nvPicPr>
        <p:blipFill>
          <a:blip r:embed="rId7"/>
          <a:stretch>
            <a:fillRect/>
          </a:stretch>
        </p:blipFill>
        <p:spPr>
          <a:xfrm>
            <a:off x="6615692" y="3143920"/>
            <a:ext cx="2623234" cy="268520"/>
          </a:xfrm>
          <a:prstGeom prst="rect">
            <a:avLst/>
          </a:prstGeom>
        </p:spPr>
      </p:pic>
      <p:pic>
        <p:nvPicPr>
          <p:cNvPr id="18" name="图片 17">
            <a:extLst>
              <a:ext uri="{FF2B5EF4-FFF2-40B4-BE49-F238E27FC236}">
                <a16:creationId xmlns:a16="http://schemas.microsoft.com/office/drawing/2014/main" id="{4D315F15-7EF1-4483-850C-80B3323008E4}"/>
              </a:ext>
            </a:extLst>
          </p:cNvPr>
          <p:cNvPicPr>
            <a:picLocks noChangeAspect="1"/>
          </p:cNvPicPr>
          <p:nvPr/>
        </p:nvPicPr>
        <p:blipFill>
          <a:blip r:embed="rId8"/>
          <a:stretch>
            <a:fillRect/>
          </a:stretch>
        </p:blipFill>
        <p:spPr>
          <a:xfrm>
            <a:off x="6642979" y="5104682"/>
            <a:ext cx="3927816" cy="343092"/>
          </a:xfrm>
          <a:prstGeom prst="rect">
            <a:avLst/>
          </a:prstGeom>
        </p:spPr>
      </p:pic>
    </p:spTree>
    <p:extLst>
      <p:ext uri="{BB962C8B-B14F-4D97-AF65-F5344CB8AC3E}">
        <p14:creationId xmlns:p14="http://schemas.microsoft.com/office/powerpoint/2010/main" val="34677547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系统级</a:t>
            </a:r>
            <a:r>
              <a:rPr lang="en-US" altLang="zh-CN" dirty="0">
                <a:latin typeface="微软雅黑" panose="020B0503020204020204" pitchFamily="34" charset="-122"/>
                <a:ea typeface="微软雅黑" panose="020B0503020204020204" pitchFamily="34" charset="-122"/>
              </a:rPr>
              <a:t>I/O</a:t>
            </a:r>
            <a:endParaRPr lang="zh-CN" altLang="en-US" dirty="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标准</a:t>
            </a:r>
            <a:r>
              <a:rPr lang="en-US" altLang="zh-CN" dirty="0">
                <a:latin typeface="微软雅黑" panose="020B0503020204020204" pitchFamily="34" charset="-122"/>
                <a:ea typeface="微软雅黑" panose="020B0503020204020204" pitchFamily="34" charset="-122"/>
              </a:rPr>
              <a:t>I/O</a:t>
            </a: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流：指向</a:t>
            </a:r>
            <a:r>
              <a:rPr lang="en-US" altLang="zh-CN" dirty="0">
                <a:latin typeface="微软雅黑" panose="020B0503020204020204" pitchFamily="34" charset="-122"/>
                <a:ea typeface="微软雅黑" panose="020B0503020204020204" pitchFamily="34" charset="-122"/>
              </a:rPr>
              <a:t>FILE</a:t>
            </a:r>
            <a:r>
              <a:rPr lang="zh-CN" altLang="en-US" dirty="0">
                <a:latin typeface="微软雅黑" panose="020B0503020204020204" pitchFamily="34" charset="-122"/>
                <a:ea typeface="微软雅黑" panose="020B0503020204020204" pitchFamily="34" charset="-122"/>
              </a:rPr>
              <a:t>类型结构的指针</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标准输入</a:t>
            </a:r>
            <a:r>
              <a:rPr lang="en-US" altLang="zh-CN" dirty="0">
                <a:latin typeface="微软雅黑" panose="020B0503020204020204" pitchFamily="34" charset="-122"/>
                <a:ea typeface="微软雅黑" panose="020B0503020204020204" pitchFamily="34" charset="-122"/>
              </a:rPr>
              <a:t>(stdin), </a:t>
            </a:r>
            <a:r>
              <a:rPr lang="zh-CN" altLang="en-US" dirty="0">
                <a:latin typeface="微软雅黑" panose="020B0503020204020204" pitchFamily="34" charset="-122"/>
                <a:ea typeface="微软雅黑" panose="020B0503020204020204" pitchFamily="34" charset="-122"/>
              </a:rPr>
              <a:t>标准输出</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stdout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标准错误</a:t>
            </a:r>
            <a:r>
              <a:rPr lang="en-US" altLang="zh-CN" dirty="0">
                <a:latin typeface="微软雅黑" panose="020B0503020204020204" pitchFamily="34" charset="-122"/>
                <a:ea typeface="微软雅黑" panose="020B0503020204020204" pitchFamily="34" charset="-122"/>
              </a:rPr>
              <a:t>(stderr)</a:t>
            </a: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高级输入输出函数</a:t>
            </a: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74157" y="2084832"/>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综合应用</a:t>
            </a:r>
            <a:r>
              <a:rPr lang="en-US" altLang="zh-CN" dirty="0">
                <a:latin typeface="微软雅黑" panose="020B0503020204020204" pitchFamily="34" charset="-122"/>
                <a:ea typeface="微软雅黑" panose="020B0503020204020204" pitchFamily="34" charset="-122"/>
              </a:rPr>
              <a:t>I/O</a:t>
            </a: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只要有可能就使用标准</a:t>
            </a:r>
            <a:r>
              <a:rPr lang="en-US" altLang="zh-CN" dirty="0">
                <a:latin typeface="微软雅黑" panose="020B0503020204020204" pitchFamily="34" charset="-122"/>
                <a:ea typeface="微软雅黑" panose="020B0503020204020204" pitchFamily="34" charset="-122"/>
              </a:rPr>
              <a:t>I/O</a:t>
            </a: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不要用</a:t>
            </a:r>
            <a:r>
              <a:rPr lang="en-US" altLang="zh-CN" dirty="0" err="1">
                <a:latin typeface="微软雅黑" panose="020B0503020204020204" pitchFamily="34" charset="-122"/>
                <a:ea typeface="微软雅黑" panose="020B0503020204020204" pitchFamily="34" charset="-122"/>
              </a:rPr>
              <a:t>scanf</a:t>
            </a:r>
            <a:r>
              <a:rPr lang="zh-CN" altLang="en-US" dirty="0">
                <a:latin typeface="微软雅黑" panose="020B0503020204020204" pitchFamily="34" charset="-122"/>
                <a:ea typeface="微软雅黑" panose="020B0503020204020204" pitchFamily="34" charset="-122"/>
              </a:rPr>
              <a:t>或</a:t>
            </a:r>
            <a:r>
              <a:rPr lang="en-US" altLang="zh-CN" dirty="0" err="1">
                <a:latin typeface="微软雅黑" panose="020B0503020204020204" pitchFamily="34" charset="-122"/>
                <a:ea typeface="微软雅黑" panose="020B0503020204020204" pitchFamily="34" charset="-122"/>
              </a:rPr>
              <a:t>rio_readlineb</a:t>
            </a:r>
            <a:r>
              <a:rPr lang="zh-CN" altLang="en-US" dirty="0">
                <a:latin typeface="微软雅黑" panose="020B0503020204020204" pitchFamily="34" charset="-122"/>
                <a:ea typeface="微软雅黑" panose="020B0503020204020204" pitchFamily="34" charset="-122"/>
              </a:rPr>
              <a:t>来读二进制文件</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对网络套接字</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使用</a:t>
            </a:r>
            <a:r>
              <a:rPr lang="en-US" altLang="zh-CN" dirty="0">
                <a:latin typeface="微软雅黑" panose="020B0503020204020204" pitchFamily="34" charset="-122"/>
                <a:ea typeface="微软雅黑" panose="020B0503020204020204" pitchFamily="34" charset="-122"/>
              </a:rPr>
              <a:t>RIO</a:t>
            </a: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p>
        </p:txBody>
      </p:sp>
      <p:pic>
        <p:nvPicPr>
          <p:cNvPr id="6" name="图片 5">
            <a:extLst>
              <a:ext uri="{FF2B5EF4-FFF2-40B4-BE49-F238E27FC236}">
                <a16:creationId xmlns:a16="http://schemas.microsoft.com/office/drawing/2014/main" id="{9C414634-457A-451E-B319-2889B8CB3F03}"/>
              </a:ext>
            </a:extLst>
          </p:cNvPr>
          <p:cNvPicPr>
            <a:picLocks noChangeAspect="1"/>
          </p:cNvPicPr>
          <p:nvPr/>
        </p:nvPicPr>
        <p:blipFill>
          <a:blip r:embed="rId2"/>
          <a:stretch>
            <a:fillRect/>
          </a:stretch>
        </p:blipFill>
        <p:spPr>
          <a:xfrm>
            <a:off x="2677531" y="3819253"/>
            <a:ext cx="6480622" cy="2137226"/>
          </a:xfrm>
          <a:prstGeom prst="rect">
            <a:avLst/>
          </a:prstGeom>
        </p:spPr>
      </p:pic>
    </p:spTree>
    <p:extLst>
      <p:ext uri="{BB962C8B-B14F-4D97-AF65-F5344CB8AC3E}">
        <p14:creationId xmlns:p14="http://schemas.microsoft.com/office/powerpoint/2010/main" val="1701812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目录</a:t>
            </a:r>
            <a:r>
              <a:rPr lang="en-US" altLang="zh-CN" dirty="0">
                <a:latin typeface="微软雅黑" panose="020B0503020204020204" pitchFamily="34" charset="-122"/>
                <a:ea typeface="微软雅黑" panose="020B0503020204020204" pitchFamily="34" charset="-122"/>
              </a:rPr>
              <a:t>|</a:t>
            </a:r>
            <a:r>
              <a:rPr lang="en-US" altLang="zh-CN" cap="none"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p:txBody>
          <a:bodyPr/>
          <a:lstStyle/>
          <a:p>
            <a:pPr marL="457200" indent="-457200">
              <a:buAutoNum type="arabicPeriod"/>
            </a:pPr>
            <a:r>
              <a:rPr lang="zh-CN" altLang="en-US" dirty="0">
                <a:latin typeface="微软雅黑" panose="020B0503020204020204" pitchFamily="34" charset="-122"/>
                <a:ea typeface="微软雅黑" panose="020B0503020204020204" pitchFamily="34" charset="-122"/>
              </a:rPr>
              <a:t>异常控制流</a:t>
            </a:r>
            <a:endParaRPr lang="en-US" altLang="zh-CN" dirty="0">
              <a:latin typeface="微软雅黑" panose="020B0503020204020204" pitchFamily="34" charset="-122"/>
              <a:ea typeface="微软雅黑" panose="020B0503020204020204" pitchFamily="34" charset="-122"/>
            </a:endParaRPr>
          </a:p>
          <a:p>
            <a:pPr marL="457200" indent="-457200">
              <a:buAutoNum type="arabicPeriod"/>
            </a:pPr>
            <a:r>
              <a:rPr lang="zh-CN" altLang="en-US" dirty="0">
                <a:latin typeface="微软雅黑" panose="020B0503020204020204" pitchFamily="34" charset="-122"/>
                <a:ea typeface="微软雅黑" panose="020B0503020204020204" pitchFamily="34" charset="-122"/>
              </a:rPr>
              <a:t>虚拟内存</a:t>
            </a:r>
            <a:endParaRPr lang="en-US" altLang="zh-CN" dirty="0">
              <a:latin typeface="微软雅黑" panose="020B0503020204020204" pitchFamily="34" charset="-122"/>
              <a:ea typeface="微软雅黑" panose="020B0503020204020204" pitchFamily="34" charset="-122"/>
            </a:endParaRPr>
          </a:p>
          <a:p>
            <a:pPr marL="457200" indent="-457200">
              <a:buAutoNum type="arabicPeriod"/>
            </a:pPr>
            <a:r>
              <a:rPr lang="zh-CN" altLang="en-US" dirty="0">
                <a:latin typeface="微软雅黑" panose="020B0503020204020204" pitchFamily="34" charset="-122"/>
                <a:ea typeface="微软雅黑" panose="020B0503020204020204" pitchFamily="34" charset="-122"/>
              </a:rPr>
              <a:t>系统级</a:t>
            </a:r>
            <a:r>
              <a:rPr lang="en-US" altLang="zh-CN" dirty="0">
                <a:latin typeface="微软雅黑" panose="020B0503020204020204" pitchFamily="34" charset="-122"/>
                <a:ea typeface="微软雅黑" panose="020B0503020204020204" pitchFamily="34" charset="-122"/>
              </a:rPr>
              <a:t>I/O</a:t>
            </a:r>
          </a:p>
          <a:p>
            <a:pPr marL="457200" indent="-457200">
              <a:buAutoNum type="arabicPeriod"/>
            </a:pPr>
            <a:r>
              <a:rPr lang="zh-CN" altLang="en-US" dirty="0">
                <a:latin typeface="微软雅黑" panose="020B0503020204020204" pitchFamily="34" charset="-122"/>
                <a:ea typeface="微软雅黑" panose="020B0503020204020204" pitchFamily="34" charset="-122"/>
              </a:rPr>
              <a:t>网络编程</a:t>
            </a:r>
            <a:endParaRPr lang="en-US" altLang="zh-CN" dirty="0">
              <a:latin typeface="微软雅黑" panose="020B0503020204020204" pitchFamily="34" charset="-122"/>
              <a:ea typeface="微软雅黑" panose="020B0503020204020204" pitchFamily="34" charset="-122"/>
            </a:endParaRPr>
          </a:p>
          <a:p>
            <a:pPr marL="457200" indent="-457200">
              <a:buAutoNum type="arabicPeriod"/>
            </a:pPr>
            <a:r>
              <a:rPr lang="zh-CN" altLang="en-US" dirty="0">
                <a:latin typeface="微软雅黑" panose="020B0503020204020204" pitchFamily="34" charset="-122"/>
                <a:ea typeface="微软雅黑" panose="020B0503020204020204" pitchFamily="34" charset="-122"/>
              </a:rPr>
              <a:t>并发编程</a:t>
            </a:r>
          </a:p>
        </p:txBody>
      </p:sp>
    </p:spTree>
    <p:extLst>
      <p:ext uri="{BB962C8B-B14F-4D97-AF65-F5344CB8AC3E}">
        <p14:creationId xmlns:p14="http://schemas.microsoft.com/office/powerpoint/2010/main" val="4407132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网络编程</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lnSpcReduction="1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客户端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服务器编程模型</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solidFill>
                  <a:srgbClr val="00B0F0"/>
                </a:solidFill>
                <a:latin typeface="微软雅黑" panose="020B0503020204020204" pitchFamily="34" charset="-122"/>
                <a:ea typeface="微软雅黑" panose="020B0503020204020204" pitchFamily="34" charset="-122"/>
              </a:rPr>
              <a:t>客户端和服务器都是进程</a:t>
            </a:r>
            <a:endParaRPr lang="en-US" altLang="zh-CN" dirty="0">
              <a:solidFill>
                <a:srgbClr val="00B0F0"/>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基本操作</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事务</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客户端向服务器发送请求</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服务器解释请求并操作资源</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服务器向客户端发送一个响应并等待下一个请求</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客户端收到响应并处理它</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网络</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对主机而言网络只是</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设备</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内存</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总线</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网络适配器</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网络</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物理上：按照地理远近组成的层次系统</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LAN</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以太网段（电缆</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集线器）</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多个以太网</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网桥</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桥接以太网</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多个不兼容局域网</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路由器</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互联网络</a:t>
            </a: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局域网内主机间通讯：帧（头部</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数据）</a:t>
            </a: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74157" y="2084832"/>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41FDE09E-A4CE-4120-8D54-D7E96C8DD5C7}"/>
              </a:ext>
            </a:extLst>
          </p:cNvPr>
          <p:cNvPicPr>
            <a:picLocks noChangeAspect="1"/>
          </p:cNvPicPr>
          <p:nvPr/>
        </p:nvPicPr>
        <p:blipFill>
          <a:blip r:embed="rId2"/>
          <a:stretch>
            <a:fillRect/>
          </a:stretch>
        </p:blipFill>
        <p:spPr>
          <a:xfrm>
            <a:off x="4522197" y="793232"/>
            <a:ext cx="5865050" cy="1083584"/>
          </a:xfrm>
          <a:prstGeom prst="rect">
            <a:avLst/>
          </a:prstGeom>
        </p:spPr>
      </p:pic>
      <p:sp>
        <p:nvSpPr>
          <p:cNvPr id="7" name="内容占位符 2">
            <a:extLst>
              <a:ext uri="{FF2B5EF4-FFF2-40B4-BE49-F238E27FC236}">
                <a16:creationId xmlns:a16="http://schemas.microsoft.com/office/drawing/2014/main" id="{6EA2C4FC-B57E-42F9-9B66-7CC2B59A7A6C}"/>
              </a:ext>
            </a:extLst>
          </p:cNvPr>
          <p:cNvSpPr txBox="1">
            <a:spLocks/>
          </p:cNvSpPr>
          <p:nvPr/>
        </p:nvSpPr>
        <p:spPr>
          <a:xfrm>
            <a:off x="6012544" y="2131451"/>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互联网协议</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消除不同网络之间的差异</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基本能力</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命名机制</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传送机制（包</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包头</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有效载荷）</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基本步骤</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客户端从虚拟地址空间复制数据到内核缓冲区</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主机</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协议软件在数据前附加包头和帧头创建帧</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LAN1</a:t>
            </a:r>
            <a:r>
              <a:rPr lang="zh-CN" altLang="en-US" dirty="0">
                <a:latin typeface="微软雅黑" panose="020B0503020204020204" pitchFamily="34" charset="-122"/>
                <a:ea typeface="微软雅黑" panose="020B0503020204020204" pitchFamily="34" charset="-122"/>
              </a:rPr>
              <a:t>适配器将帧复制到网络上</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路由器读取帧并传送到协议软件</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路由器从包头提取目的互联网地址，脱落旧帧头，加上新帧头，将帧传送到适配器</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LAN2</a:t>
            </a:r>
            <a:r>
              <a:rPr lang="zh-CN" altLang="en-US" dirty="0">
                <a:latin typeface="微软雅黑" panose="020B0503020204020204" pitchFamily="34" charset="-122"/>
                <a:ea typeface="微软雅黑" panose="020B0503020204020204" pitchFamily="34" charset="-122"/>
              </a:rPr>
              <a:t>适配器将帧复制到网络上</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主机</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读取帧，剥落包头和帧头</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帧（帧头</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包（包头</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数据））</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648532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网络编程</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lnSpcReduction="1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全球</a:t>
            </a:r>
            <a:r>
              <a:rPr lang="en-US" altLang="zh-CN" dirty="0">
                <a:latin typeface="微软雅黑" panose="020B0503020204020204" pitchFamily="34" charset="-122"/>
                <a:ea typeface="微软雅黑" panose="020B0503020204020204" pitchFamily="34" charset="-122"/>
              </a:rPr>
              <a:t>IP</a:t>
            </a:r>
            <a:r>
              <a:rPr lang="zh-CN" altLang="en-US" dirty="0">
                <a:latin typeface="微软雅黑" panose="020B0503020204020204" pitchFamily="34" charset="-122"/>
                <a:ea typeface="微软雅黑" panose="020B0503020204020204" pitchFamily="34" charset="-122"/>
              </a:rPr>
              <a:t>因特网</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sz="1800"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sz="1400"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sz="1200"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sz="12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TCP/IP</a:t>
            </a:r>
            <a:r>
              <a:rPr lang="zh-CN" altLang="en-US" dirty="0">
                <a:latin typeface="微软雅黑" panose="020B0503020204020204" pitchFamily="34" charset="-122"/>
                <a:ea typeface="微软雅黑" panose="020B0503020204020204" pitchFamily="34" charset="-122"/>
              </a:rPr>
              <a:t>协议族</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IP</a:t>
            </a:r>
            <a:r>
              <a:rPr lang="zh-CN" altLang="en-US" dirty="0">
                <a:latin typeface="微软雅黑" panose="020B0503020204020204" pitchFamily="34" charset="-122"/>
                <a:ea typeface="微软雅黑" panose="020B0503020204020204" pitchFamily="34" charset="-122"/>
              </a:rPr>
              <a:t>：基本命名方法和递送机制</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UDP</a:t>
            </a:r>
            <a:r>
              <a:rPr lang="zh-CN" altLang="en-US" dirty="0">
                <a:latin typeface="微软雅黑" panose="020B0503020204020204" pitchFamily="34" charset="-122"/>
                <a:ea typeface="微软雅黑" panose="020B0503020204020204" pitchFamily="34" charset="-122"/>
              </a:rPr>
              <a:t>：扩展</a:t>
            </a:r>
            <a:r>
              <a:rPr lang="en-US" altLang="zh-CN" dirty="0">
                <a:latin typeface="微软雅黑" panose="020B0503020204020204" pitchFamily="34" charset="-122"/>
                <a:ea typeface="微软雅黑" panose="020B0503020204020204" pitchFamily="34" charset="-122"/>
              </a:rPr>
              <a:t>IP</a:t>
            </a:r>
            <a:r>
              <a:rPr lang="zh-CN" altLang="en-US" dirty="0">
                <a:latin typeface="微软雅黑" panose="020B0503020204020204" pitchFamily="34" charset="-122"/>
                <a:ea typeface="微软雅黑" panose="020B0503020204020204" pitchFamily="34" charset="-122"/>
              </a:rPr>
              <a:t>协议（进程间传送）</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TCP</a:t>
            </a:r>
            <a:r>
              <a:rPr lang="zh-CN" altLang="en-US" dirty="0">
                <a:latin typeface="微软雅黑" panose="020B0503020204020204" pitchFamily="34" charset="-122"/>
                <a:ea typeface="微软雅黑" panose="020B0503020204020204" pitchFamily="34" charset="-122"/>
              </a:rPr>
              <a:t>：可靠的全双工连接</a:t>
            </a: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096000" y="964370"/>
            <a:ext cx="4893715" cy="530841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因特网</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32</a:t>
            </a:r>
            <a:r>
              <a:rPr lang="zh-CN" altLang="en-US" dirty="0">
                <a:latin typeface="微软雅黑" panose="020B0503020204020204" pitchFamily="34" charset="-122"/>
                <a:ea typeface="微软雅黑" panose="020B0503020204020204" pitchFamily="34" charset="-122"/>
              </a:rPr>
              <a:t>位</a:t>
            </a:r>
            <a:r>
              <a:rPr lang="en-US" altLang="zh-CN" dirty="0">
                <a:latin typeface="微软雅黑" panose="020B0503020204020204" pitchFamily="34" charset="-122"/>
                <a:ea typeface="微软雅黑" panose="020B0503020204020204" pitchFamily="34" charset="-122"/>
              </a:rPr>
              <a:t>IP</a:t>
            </a:r>
            <a:r>
              <a:rPr lang="zh-CN" altLang="en-US" dirty="0">
                <a:latin typeface="微软雅黑" panose="020B0503020204020204" pitchFamily="34" charset="-122"/>
                <a:ea typeface="微软雅黑" panose="020B0503020204020204" pitchFamily="34" charset="-122"/>
              </a:rPr>
              <a:t>地址</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IP</a:t>
            </a:r>
            <a:r>
              <a:rPr lang="zh-CN" altLang="en-US" dirty="0">
                <a:latin typeface="微软雅黑" panose="020B0503020204020204" pitchFamily="34" charset="-122"/>
                <a:ea typeface="微软雅黑" panose="020B0503020204020204" pitchFamily="34" charset="-122"/>
              </a:rPr>
              <a:t>地址映射为标识符（因特网域名）</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因特网主机上的进程能通过连接和任何其他因特网主机上的进程通信</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IP</a:t>
            </a:r>
            <a:r>
              <a:rPr lang="zh-CN" altLang="en-US" dirty="0">
                <a:latin typeface="微软雅黑" panose="020B0503020204020204" pitchFamily="34" charset="-122"/>
                <a:ea typeface="微软雅黑" panose="020B0503020204020204" pitchFamily="34" charset="-122"/>
              </a:rPr>
              <a:t>地址</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32</a:t>
            </a:r>
            <a:r>
              <a:rPr lang="zh-CN" altLang="en-US" dirty="0">
                <a:latin typeface="微软雅黑" panose="020B0503020204020204" pitchFamily="34" charset="-122"/>
                <a:ea typeface="微软雅黑" panose="020B0503020204020204" pitchFamily="34" charset="-122"/>
              </a:rPr>
              <a:t>位无符号整数</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大端法</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点分十进制：每个字节由十进制表示，用句点分开</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inet_pton</a:t>
            </a:r>
            <a:r>
              <a:rPr lang="en-US" altLang="zh-CN"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inet_ntop</a:t>
            </a:r>
            <a:r>
              <a:rPr lang="zh-CN" altLang="en-US" dirty="0">
                <a:latin typeface="微软雅黑" panose="020B0503020204020204" pitchFamily="34" charset="-122"/>
                <a:ea typeface="微软雅黑" panose="020B0503020204020204" pitchFamily="34" charset="-122"/>
              </a:rPr>
              <a:t>相互转换</a:t>
            </a:r>
            <a:endParaRPr lang="en-US" altLang="zh-CN" sz="1200"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因特网域名</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一串句点分隔的单词</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域名层次结构</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DNS</a:t>
            </a:r>
            <a:r>
              <a:rPr lang="zh-CN" altLang="en-US" dirty="0">
                <a:latin typeface="微软雅黑" panose="020B0503020204020204" pitchFamily="34" charset="-122"/>
                <a:ea typeface="微软雅黑" panose="020B0503020204020204" pitchFamily="34" charset="-122"/>
              </a:rPr>
              <a:t>定义了域名和</a:t>
            </a:r>
            <a:r>
              <a:rPr lang="en-US" altLang="zh-CN" dirty="0">
                <a:latin typeface="微软雅黑" panose="020B0503020204020204" pitchFamily="34" charset="-122"/>
                <a:ea typeface="微软雅黑" panose="020B0503020204020204" pitchFamily="34" charset="-122"/>
              </a:rPr>
              <a:t>IP</a:t>
            </a:r>
          </a:p>
          <a:p>
            <a:pPr marL="128016" lvl="1" indent="0">
              <a:buNone/>
            </a:pPr>
            <a:r>
              <a:rPr lang="zh-CN" altLang="en-US" dirty="0">
                <a:latin typeface="微软雅黑" panose="020B0503020204020204" pitchFamily="34" charset="-122"/>
                <a:ea typeface="微软雅黑" panose="020B0503020204020204" pitchFamily="34" charset="-122"/>
              </a:rPr>
              <a:t>地址之间的映射</a:t>
            </a:r>
            <a:endParaRPr lang="en-US" altLang="zh-CN" dirty="0">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9CF9377C-BD5E-4B67-985C-6DA98D1C661D}"/>
              </a:ext>
            </a:extLst>
          </p:cNvPr>
          <p:cNvPicPr>
            <a:picLocks noChangeAspect="1"/>
          </p:cNvPicPr>
          <p:nvPr/>
        </p:nvPicPr>
        <p:blipFill>
          <a:blip r:embed="rId2"/>
          <a:stretch>
            <a:fillRect/>
          </a:stretch>
        </p:blipFill>
        <p:spPr>
          <a:xfrm>
            <a:off x="536175" y="2497323"/>
            <a:ext cx="5381667" cy="2674721"/>
          </a:xfrm>
          <a:prstGeom prst="rect">
            <a:avLst/>
          </a:prstGeom>
        </p:spPr>
      </p:pic>
      <p:pic>
        <p:nvPicPr>
          <p:cNvPr id="10" name="图片 9">
            <a:extLst>
              <a:ext uri="{FF2B5EF4-FFF2-40B4-BE49-F238E27FC236}">
                <a16:creationId xmlns:a16="http://schemas.microsoft.com/office/drawing/2014/main" id="{80E58CED-F6F4-46E9-A9C5-76920528ADA3}"/>
              </a:ext>
            </a:extLst>
          </p:cNvPr>
          <p:cNvPicPr>
            <a:picLocks noChangeAspect="1"/>
          </p:cNvPicPr>
          <p:nvPr/>
        </p:nvPicPr>
        <p:blipFill>
          <a:blip r:embed="rId3"/>
          <a:stretch>
            <a:fillRect/>
          </a:stretch>
        </p:blipFill>
        <p:spPr>
          <a:xfrm>
            <a:off x="8542857" y="4221049"/>
            <a:ext cx="3330594" cy="2305318"/>
          </a:xfrm>
          <a:prstGeom prst="rect">
            <a:avLst/>
          </a:prstGeom>
        </p:spPr>
      </p:pic>
    </p:spTree>
    <p:extLst>
      <p:ext uri="{BB962C8B-B14F-4D97-AF65-F5344CB8AC3E}">
        <p14:creationId xmlns:p14="http://schemas.microsoft.com/office/powerpoint/2010/main" val="2407720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a:xfrm>
            <a:off x="1024127" y="585216"/>
            <a:ext cx="9720072" cy="1499616"/>
          </a:xfrm>
        </p:spPr>
        <p:txBody>
          <a:bodyPr/>
          <a:lstStyle/>
          <a:p>
            <a:r>
              <a:rPr lang="zh-CN" altLang="en-US" dirty="0">
                <a:latin typeface="微软雅黑" panose="020B0503020204020204" pitchFamily="34" charset="-122"/>
                <a:ea typeface="微软雅黑" panose="020B0503020204020204" pitchFamily="34" charset="-122"/>
              </a:rPr>
              <a:t>网络编程</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lnSpcReduction="1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因特网连接</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套接字地址</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地址：端口</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客户端端口自动分配，服务器端口通常为知名端口</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套接字对：唯一确定一个连接</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cliaddr:cliport</a:t>
            </a:r>
            <a:r>
              <a:rPr lang="en-US" altLang="zh-CN"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servaddr:servport</a:t>
            </a:r>
            <a:r>
              <a:rPr lang="en-US" altLang="zh-CN" dirty="0">
                <a:latin typeface="微软雅黑" panose="020B0503020204020204" pitchFamily="34" charset="-122"/>
                <a:ea typeface="微软雅黑" panose="020B0503020204020204" pitchFamily="34" charset="-122"/>
              </a:rPr>
              <a:t>) </a:t>
            </a: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套接字接口</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和</a:t>
            </a:r>
            <a:r>
              <a:rPr lang="en-US" altLang="zh-CN" dirty="0">
                <a:latin typeface="微软雅黑" panose="020B0503020204020204" pitchFamily="34" charset="-122"/>
                <a:ea typeface="微软雅黑" panose="020B0503020204020204" pitchFamily="34" charset="-122"/>
              </a:rPr>
              <a:t>Unix I/O</a:t>
            </a:r>
            <a:r>
              <a:rPr lang="zh-CN" altLang="en-US" dirty="0">
                <a:latin typeface="微软雅黑" panose="020B0503020204020204" pitchFamily="34" charset="-122"/>
                <a:ea typeface="微软雅黑" panose="020B0503020204020204" pitchFamily="34" charset="-122"/>
              </a:rPr>
              <a:t>结合以创建网络应用</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socket</a:t>
            </a:r>
            <a:r>
              <a:rPr lang="zh-CN" altLang="en-US" dirty="0">
                <a:latin typeface="微软雅黑" panose="020B0503020204020204" pitchFamily="34" charset="-122"/>
                <a:ea typeface="微软雅黑" panose="020B0503020204020204" pitchFamily="34" charset="-122"/>
              </a:rPr>
              <a:t>：创建套接字描述符</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connect</a:t>
            </a:r>
            <a:r>
              <a:rPr lang="zh-CN" altLang="en-US" dirty="0">
                <a:latin typeface="微软雅黑" panose="020B0503020204020204" pitchFamily="34" charset="-122"/>
                <a:ea typeface="微软雅黑" panose="020B0503020204020204" pitchFamily="34" charset="-122"/>
              </a:rPr>
              <a:t>：客户端建立和服务器的连接</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bind</a:t>
            </a:r>
            <a:r>
              <a:rPr lang="zh-CN" altLang="en-US" dirty="0">
                <a:latin typeface="微软雅黑" panose="020B0503020204020204" pitchFamily="34" charset="-122"/>
                <a:ea typeface="微软雅黑" panose="020B0503020204020204" pitchFamily="34" charset="-122"/>
              </a:rPr>
              <a:t>：服务器套接字地址和套接字描述符结合</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listen</a:t>
            </a:r>
            <a:r>
              <a:rPr lang="zh-CN" altLang="en-US" dirty="0">
                <a:latin typeface="微软雅黑" panose="020B0503020204020204" pitchFamily="34" charset="-122"/>
                <a:ea typeface="微软雅黑" panose="020B0503020204020204" pitchFamily="34" charset="-122"/>
              </a:rPr>
              <a:t>：主动套接字</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监听套接字</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sym typeface="Wingdings" panose="05000000000000000000" pitchFamily="2" charset="2"/>
              </a:rPr>
              <a:t>accept</a:t>
            </a:r>
            <a:r>
              <a:rPr lang="zh-CN" altLang="en-US" dirty="0">
                <a:latin typeface="微软雅黑" panose="020B0503020204020204" pitchFamily="34" charset="-122"/>
                <a:ea typeface="微软雅黑" panose="020B0503020204020204" pitchFamily="34" charset="-122"/>
                <a:sym typeface="Wingdings" panose="05000000000000000000" pitchFamily="2" charset="2"/>
              </a:rPr>
              <a:t>：等待客户端连接请求</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096000" y="585216"/>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endParaRPr lang="en-US" altLang="zh-CN" sz="1600"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03C563AE-8188-42C7-B69F-5FC0361EC408}"/>
              </a:ext>
            </a:extLst>
          </p:cNvPr>
          <p:cNvPicPr>
            <a:picLocks noChangeAspect="1"/>
          </p:cNvPicPr>
          <p:nvPr/>
        </p:nvPicPr>
        <p:blipFill>
          <a:blip r:embed="rId2"/>
          <a:stretch>
            <a:fillRect/>
          </a:stretch>
        </p:blipFill>
        <p:spPr>
          <a:xfrm>
            <a:off x="5722825" y="2730320"/>
            <a:ext cx="6287472" cy="3952673"/>
          </a:xfrm>
          <a:prstGeom prst="rect">
            <a:avLst/>
          </a:prstGeom>
        </p:spPr>
      </p:pic>
      <p:pic>
        <p:nvPicPr>
          <p:cNvPr id="8" name="图片 7">
            <a:extLst>
              <a:ext uri="{FF2B5EF4-FFF2-40B4-BE49-F238E27FC236}">
                <a16:creationId xmlns:a16="http://schemas.microsoft.com/office/drawing/2014/main" id="{269F4B7E-D317-4900-8C9C-8B3D1220EE49}"/>
              </a:ext>
            </a:extLst>
          </p:cNvPr>
          <p:cNvPicPr>
            <a:picLocks noChangeAspect="1"/>
          </p:cNvPicPr>
          <p:nvPr/>
        </p:nvPicPr>
        <p:blipFill>
          <a:blip r:embed="rId3"/>
          <a:stretch>
            <a:fillRect/>
          </a:stretch>
        </p:blipFill>
        <p:spPr>
          <a:xfrm>
            <a:off x="6169034" y="265302"/>
            <a:ext cx="5121186" cy="2375242"/>
          </a:xfrm>
          <a:prstGeom prst="rect">
            <a:avLst/>
          </a:prstGeom>
        </p:spPr>
      </p:pic>
    </p:spTree>
    <p:extLst>
      <p:ext uri="{BB962C8B-B14F-4D97-AF65-F5344CB8AC3E}">
        <p14:creationId xmlns:p14="http://schemas.microsoft.com/office/powerpoint/2010/main" val="7049021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网络编程</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lnSpcReduction="1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主机和服务的转换</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客户端</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服务器</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调用</a:t>
            </a:r>
            <a:r>
              <a:rPr lang="en-US" altLang="zh-CN" dirty="0" err="1">
                <a:latin typeface="微软雅黑" panose="020B0503020204020204" pitchFamily="34" charset="-122"/>
                <a:ea typeface="微软雅黑" panose="020B0503020204020204" pitchFamily="34" charset="-122"/>
              </a:rPr>
              <a:t>getaddrinfo</a:t>
            </a:r>
            <a:r>
              <a:rPr lang="zh-CN" altLang="en-US" dirty="0">
                <a:latin typeface="微软雅黑" panose="020B0503020204020204" pitchFamily="34" charset="-122"/>
                <a:ea typeface="微软雅黑" panose="020B0503020204020204" pitchFamily="34" charset="-122"/>
              </a:rPr>
              <a:t>后会遍历</a:t>
            </a:r>
            <a:r>
              <a:rPr lang="en-US" altLang="zh-CN" dirty="0">
                <a:latin typeface="微软雅黑" panose="020B0503020204020204" pitchFamily="34" charset="-122"/>
                <a:ea typeface="微软雅黑" panose="020B0503020204020204" pitchFamily="34" charset="-122"/>
              </a:rPr>
              <a:t>result</a:t>
            </a:r>
            <a:r>
              <a:rPr lang="zh-CN" altLang="en-US" dirty="0">
                <a:latin typeface="微软雅黑" panose="020B0503020204020204" pitchFamily="34" charset="-122"/>
                <a:ea typeface="微软雅黑" panose="020B0503020204020204" pitchFamily="34" charset="-122"/>
              </a:rPr>
              <a:t>指向的列表，依次尝试每个套接字地址直到</a:t>
            </a:r>
            <a:r>
              <a:rPr lang="en-US" altLang="zh-CN" dirty="0">
                <a:latin typeface="微软雅黑" panose="020B0503020204020204" pitchFamily="34" charset="-122"/>
                <a:ea typeface="微软雅黑" panose="020B0503020204020204" pitchFamily="34" charset="-122"/>
              </a:rPr>
              <a:t>socket</a:t>
            </a:r>
            <a:r>
              <a:rPr lang="zh-CN" altLang="en-US" dirty="0">
                <a:latin typeface="微软雅黑" panose="020B0503020204020204" pitchFamily="34" charset="-122"/>
                <a:ea typeface="微软雅黑" panose="020B0503020204020204" pitchFamily="34" charset="-122"/>
              </a:rPr>
              <a:t>和</a:t>
            </a:r>
            <a:r>
              <a:rPr lang="en-US" altLang="zh-CN" dirty="0">
                <a:latin typeface="微软雅黑" panose="020B0503020204020204" pitchFamily="34" charset="-122"/>
                <a:ea typeface="微软雅黑" panose="020B0503020204020204" pitchFamily="34" charset="-122"/>
              </a:rPr>
              <a:t>connect(bind)</a:t>
            </a:r>
            <a:r>
              <a:rPr lang="zh-CN" altLang="en-US" dirty="0">
                <a:latin typeface="微软雅黑" panose="020B0503020204020204" pitchFamily="34" charset="-122"/>
                <a:ea typeface="微软雅黑" panose="020B0503020204020204" pitchFamily="34" charset="-122"/>
              </a:rPr>
              <a:t>成功</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套接字地址结构转换成主机和服务名字符串</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可重入，与协议无关</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套接字接口的辅助函数</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p>
        </p:txBody>
      </p:sp>
      <p:pic>
        <p:nvPicPr>
          <p:cNvPr id="6" name="图片 5">
            <a:extLst>
              <a:ext uri="{FF2B5EF4-FFF2-40B4-BE49-F238E27FC236}">
                <a16:creationId xmlns:a16="http://schemas.microsoft.com/office/drawing/2014/main" id="{5D504F54-8749-4945-8943-E825B8283497}"/>
              </a:ext>
            </a:extLst>
          </p:cNvPr>
          <p:cNvPicPr>
            <a:picLocks noChangeAspect="1"/>
          </p:cNvPicPr>
          <p:nvPr/>
        </p:nvPicPr>
        <p:blipFill>
          <a:blip r:embed="rId2"/>
          <a:stretch>
            <a:fillRect/>
          </a:stretch>
        </p:blipFill>
        <p:spPr>
          <a:xfrm>
            <a:off x="766549" y="2538116"/>
            <a:ext cx="5284357" cy="604328"/>
          </a:xfrm>
          <a:prstGeom prst="rect">
            <a:avLst/>
          </a:prstGeom>
        </p:spPr>
      </p:pic>
      <p:pic>
        <p:nvPicPr>
          <p:cNvPr id="8" name="图片 7">
            <a:extLst>
              <a:ext uri="{FF2B5EF4-FFF2-40B4-BE49-F238E27FC236}">
                <a16:creationId xmlns:a16="http://schemas.microsoft.com/office/drawing/2014/main" id="{97DA98D8-E389-437F-8AD0-F7ACC6BD0BBF}"/>
              </a:ext>
            </a:extLst>
          </p:cNvPr>
          <p:cNvPicPr>
            <a:picLocks noChangeAspect="1"/>
          </p:cNvPicPr>
          <p:nvPr/>
        </p:nvPicPr>
        <p:blipFill>
          <a:blip r:embed="rId3"/>
          <a:stretch>
            <a:fillRect/>
          </a:stretch>
        </p:blipFill>
        <p:spPr>
          <a:xfrm>
            <a:off x="6327878" y="2679713"/>
            <a:ext cx="4918344" cy="3779042"/>
          </a:xfrm>
          <a:prstGeom prst="rect">
            <a:avLst/>
          </a:prstGeom>
        </p:spPr>
      </p:pic>
      <p:pic>
        <p:nvPicPr>
          <p:cNvPr id="10" name="图片 9">
            <a:extLst>
              <a:ext uri="{FF2B5EF4-FFF2-40B4-BE49-F238E27FC236}">
                <a16:creationId xmlns:a16="http://schemas.microsoft.com/office/drawing/2014/main" id="{143F53FC-C471-4A3F-9A82-65AB1D117CA3}"/>
              </a:ext>
            </a:extLst>
          </p:cNvPr>
          <p:cNvPicPr>
            <a:picLocks noChangeAspect="1"/>
          </p:cNvPicPr>
          <p:nvPr/>
        </p:nvPicPr>
        <p:blipFill>
          <a:blip r:embed="rId4"/>
          <a:stretch>
            <a:fillRect/>
          </a:stretch>
        </p:blipFill>
        <p:spPr>
          <a:xfrm>
            <a:off x="945778" y="4011771"/>
            <a:ext cx="5050411" cy="688322"/>
          </a:xfrm>
          <a:prstGeom prst="rect">
            <a:avLst/>
          </a:prstGeom>
        </p:spPr>
      </p:pic>
      <p:pic>
        <p:nvPicPr>
          <p:cNvPr id="12" name="图片 11">
            <a:extLst>
              <a:ext uri="{FF2B5EF4-FFF2-40B4-BE49-F238E27FC236}">
                <a16:creationId xmlns:a16="http://schemas.microsoft.com/office/drawing/2014/main" id="{D554F90F-F049-4ADE-BFBA-633D58D46E07}"/>
              </a:ext>
            </a:extLst>
          </p:cNvPr>
          <p:cNvPicPr>
            <a:picLocks noChangeAspect="1"/>
          </p:cNvPicPr>
          <p:nvPr/>
        </p:nvPicPr>
        <p:blipFill>
          <a:blip r:embed="rId5"/>
          <a:stretch>
            <a:fillRect/>
          </a:stretch>
        </p:blipFill>
        <p:spPr>
          <a:xfrm>
            <a:off x="1324235" y="5872229"/>
            <a:ext cx="5330720" cy="296751"/>
          </a:xfrm>
          <a:prstGeom prst="rect">
            <a:avLst/>
          </a:prstGeom>
        </p:spPr>
      </p:pic>
      <p:pic>
        <p:nvPicPr>
          <p:cNvPr id="14" name="图片 13">
            <a:extLst>
              <a:ext uri="{FF2B5EF4-FFF2-40B4-BE49-F238E27FC236}">
                <a16:creationId xmlns:a16="http://schemas.microsoft.com/office/drawing/2014/main" id="{125A164D-1FFD-47D4-B499-1D7A45A3A677}"/>
              </a:ext>
            </a:extLst>
          </p:cNvPr>
          <p:cNvPicPr>
            <a:picLocks noChangeAspect="1"/>
          </p:cNvPicPr>
          <p:nvPr/>
        </p:nvPicPr>
        <p:blipFill>
          <a:blip r:embed="rId6"/>
          <a:stretch>
            <a:fillRect/>
          </a:stretch>
        </p:blipFill>
        <p:spPr>
          <a:xfrm>
            <a:off x="1324236" y="6190578"/>
            <a:ext cx="3711404" cy="257737"/>
          </a:xfrm>
          <a:prstGeom prst="rect">
            <a:avLst/>
          </a:prstGeom>
        </p:spPr>
      </p:pic>
      <p:sp>
        <p:nvSpPr>
          <p:cNvPr id="15" name="内容占位符 2">
            <a:extLst>
              <a:ext uri="{FF2B5EF4-FFF2-40B4-BE49-F238E27FC236}">
                <a16:creationId xmlns:a16="http://schemas.microsoft.com/office/drawing/2014/main" id="{7C6E4232-AE61-42E2-A28B-742DF877609A}"/>
              </a:ext>
            </a:extLst>
          </p:cNvPr>
          <p:cNvSpPr txBox="1">
            <a:spLocks/>
          </p:cNvSpPr>
          <p:nvPr/>
        </p:nvSpPr>
        <p:spPr>
          <a:xfrm>
            <a:off x="6274157" y="1325149"/>
            <a:ext cx="4893715" cy="1332966"/>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迭代服务器与并发服务器</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迭代服务器：一次一个地在客户端间迭代</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并发服务器：能同时处理多个客户端</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962135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网络编程</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Web</a:t>
            </a:r>
            <a:r>
              <a:rPr lang="zh-CN" altLang="en-US" dirty="0">
                <a:latin typeface="微软雅黑" panose="020B0503020204020204" pitchFamily="34" charset="-122"/>
                <a:ea typeface="微软雅黑" panose="020B0503020204020204" pitchFamily="34" charset="-122"/>
              </a:rPr>
              <a:t>服务器</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HTTP</a:t>
            </a:r>
            <a:r>
              <a:rPr lang="zh-CN" altLang="en-US" dirty="0">
                <a:latin typeface="微软雅黑" panose="020B0503020204020204" pitchFamily="34" charset="-122"/>
                <a:ea typeface="微软雅黑" panose="020B0503020204020204" pitchFamily="34" charset="-122"/>
              </a:rPr>
              <a:t>协议</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HTML</a:t>
            </a:r>
            <a:r>
              <a:rPr lang="zh-CN" altLang="en-US" dirty="0">
                <a:latin typeface="微软雅黑" panose="020B0503020204020204" pitchFamily="34" charset="-122"/>
                <a:ea typeface="微软雅黑" panose="020B0503020204020204" pitchFamily="34" charset="-122"/>
              </a:rPr>
              <a:t>语言：如何显示各种文本和图形对象</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向客户端提供内容：</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服务静态内容：磁盘文件</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服务动态内容：可执行文件</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URL</a:t>
            </a:r>
            <a:r>
              <a:rPr lang="zh-CN" altLang="en-US" dirty="0">
                <a:latin typeface="微软雅黑" panose="020B0503020204020204" pitchFamily="34" charset="-122"/>
                <a:ea typeface="微软雅黑" panose="020B0503020204020204" pitchFamily="34" charset="-122"/>
              </a:rPr>
              <a:t>唯一标识服务器管理的文件</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最小的</a:t>
            </a:r>
            <a:r>
              <a:rPr lang="en-US" altLang="zh-CN" dirty="0">
                <a:latin typeface="微软雅黑" panose="020B0503020204020204" pitchFamily="34" charset="-122"/>
                <a:ea typeface="微软雅黑" panose="020B0503020204020204" pitchFamily="34" charset="-122"/>
              </a:rPr>
              <a:t>URL</a:t>
            </a:r>
            <a:r>
              <a:rPr lang="zh-CN" altLang="en-US" dirty="0">
                <a:latin typeface="微软雅黑" panose="020B0503020204020204" pitchFamily="34" charset="-122"/>
                <a:ea typeface="微软雅黑" panose="020B0503020204020204" pitchFamily="34" charset="-122"/>
              </a:rPr>
              <a:t>后缀</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所有服务器将其扩展为默认的主页</a:t>
            </a:r>
            <a:r>
              <a:rPr lang="en-US" altLang="zh-CN" dirty="0">
                <a:latin typeface="微软雅黑" panose="020B0503020204020204" pitchFamily="34" charset="-122"/>
                <a:ea typeface="微软雅黑" panose="020B0503020204020204" pitchFamily="34" charset="-122"/>
              </a:rPr>
              <a:t> </a:t>
            </a: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HTTP</a:t>
            </a:r>
            <a:r>
              <a:rPr lang="zh-CN" altLang="en-US" dirty="0">
                <a:latin typeface="微软雅黑" panose="020B0503020204020204" pitchFamily="34" charset="-122"/>
                <a:ea typeface="微软雅黑" panose="020B0503020204020204" pitchFamily="34" charset="-122"/>
              </a:rPr>
              <a:t>事务</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HTTP</a:t>
            </a:r>
            <a:r>
              <a:rPr lang="zh-CN" altLang="en-US" dirty="0">
                <a:latin typeface="微软雅黑" panose="020B0503020204020204" pitchFamily="34" charset="-122"/>
                <a:ea typeface="微软雅黑" panose="020B0503020204020204" pitchFamily="34" charset="-122"/>
              </a:rPr>
              <a:t>请求：请求行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多个请求报头</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一个空文本行（终止）</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GET</a:t>
            </a:r>
            <a:r>
              <a:rPr lang="zh-CN" altLang="en-US" dirty="0">
                <a:latin typeface="微软雅黑" panose="020B0503020204020204" pitchFamily="34" charset="-122"/>
                <a:ea typeface="微软雅黑" panose="020B0503020204020204" pitchFamily="34" charset="-122"/>
              </a:rPr>
              <a:t>方法：服务器生成和返回</a:t>
            </a:r>
            <a:r>
              <a:rPr lang="en-US" altLang="zh-CN" dirty="0">
                <a:latin typeface="微软雅黑" panose="020B0503020204020204" pitchFamily="34" charset="-122"/>
                <a:ea typeface="微软雅黑" panose="020B0503020204020204" pitchFamily="34" charset="-122"/>
              </a:rPr>
              <a:t>URI</a:t>
            </a:r>
            <a:r>
              <a:rPr lang="zh-CN" altLang="en-US" dirty="0">
                <a:latin typeface="微软雅黑" panose="020B0503020204020204" pitchFamily="34" charset="-122"/>
                <a:ea typeface="微软雅黑" panose="020B0503020204020204" pitchFamily="34" charset="-122"/>
              </a:rPr>
              <a:t>（文件名</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可选参数）</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HTTP</a:t>
            </a:r>
            <a:r>
              <a:rPr lang="zh-CN" altLang="en-US" dirty="0">
                <a:latin typeface="微软雅黑" panose="020B0503020204020204" pitchFamily="34" charset="-122"/>
                <a:ea typeface="微软雅黑" panose="020B0503020204020204" pitchFamily="34" charset="-122"/>
              </a:rPr>
              <a:t>响应：响应行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多个响应报头</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终止空行</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响应主体</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74157" y="2084832"/>
            <a:ext cx="4893715" cy="4327303"/>
          </a:xfrm>
          <a:prstGeom prst="rect">
            <a:avLst/>
          </a:prstGeom>
        </p:spPr>
        <p:txBody>
          <a:bodyPr vert="horz" lIns="45720" tIns="45720" rIns="4572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服务动态内容</a:t>
            </a:r>
            <a:endParaRPr lang="en-US" altLang="zh-CN" sz="12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CGI</a:t>
            </a:r>
            <a:r>
              <a:rPr lang="zh-CN" altLang="en-US" dirty="0">
                <a:latin typeface="微软雅黑" panose="020B0503020204020204" pitchFamily="34" charset="-122"/>
                <a:ea typeface="微软雅黑" panose="020B0503020204020204" pitchFamily="34" charset="-122"/>
              </a:rPr>
              <a:t>（通用网关接口）</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（参数）客户端</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服务器（</a:t>
            </a:r>
            <a:r>
              <a:rPr lang="en-US" altLang="zh-CN" dirty="0">
                <a:latin typeface="微软雅黑" panose="020B0503020204020204" pitchFamily="34" charset="-122"/>
                <a:ea typeface="微软雅黑" panose="020B0503020204020204" pitchFamily="34" charset="-122"/>
                <a:sym typeface="Wingdings" panose="05000000000000000000" pitchFamily="2" charset="2"/>
              </a:rPr>
              <a:t>URI</a:t>
            </a:r>
            <a:r>
              <a:rPr lang="zh-CN" altLang="en-US" dirty="0">
                <a:latin typeface="微软雅黑" panose="020B0503020204020204" pitchFamily="34" charset="-122"/>
                <a:ea typeface="微软雅黑" panose="020B0503020204020204" pitchFamily="34" charset="-122"/>
                <a:sym typeface="Wingdings" panose="05000000000000000000" pitchFamily="2" charset="2"/>
              </a:rPr>
              <a:t>）：</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？分隔文件名和参数，</a:t>
            </a:r>
            <a:r>
              <a:rPr lang="en-US" altLang="zh-CN" dirty="0">
                <a:latin typeface="微软雅黑" panose="020B0503020204020204" pitchFamily="34" charset="-122"/>
                <a:ea typeface="微软雅黑" panose="020B0503020204020204" pitchFamily="34" charset="-122"/>
              </a:rPr>
              <a:t>&amp;</a:t>
            </a:r>
            <a:r>
              <a:rPr lang="zh-CN" altLang="en-US" dirty="0">
                <a:latin typeface="微软雅黑" panose="020B0503020204020204" pitchFamily="34" charset="-122"/>
                <a:ea typeface="微软雅黑" panose="020B0503020204020204" pitchFamily="34" charset="-122"/>
              </a:rPr>
              <a:t>分隔参数，空格写作</a:t>
            </a:r>
            <a:r>
              <a:rPr lang="en-US" altLang="zh-CN" dirty="0">
                <a:latin typeface="微软雅黑" panose="020B0503020204020204" pitchFamily="34" charset="-122"/>
                <a:ea typeface="微软雅黑" panose="020B0503020204020204" pitchFamily="34" charset="-122"/>
              </a:rPr>
              <a:t>%20</a:t>
            </a: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（参数）服务器</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子进程：设置环境变量</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子进程输出直接重定向至和客户端相关联的已连接描述符</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TINY Web</a:t>
            </a:r>
            <a:r>
              <a:rPr lang="zh-CN" altLang="en-US" dirty="0">
                <a:latin typeface="微软雅黑" panose="020B0503020204020204" pitchFamily="34" charset="-122"/>
                <a:ea typeface="微软雅黑" panose="020B0503020204020204" pitchFamily="34" charset="-122"/>
              </a:rPr>
              <a:t>服务器</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main</a:t>
            </a:r>
            <a:r>
              <a:rPr lang="zh-CN" altLang="en-US" dirty="0">
                <a:latin typeface="微软雅黑" panose="020B0503020204020204" pitchFamily="34" charset="-122"/>
                <a:ea typeface="微软雅黑" panose="020B0503020204020204" pitchFamily="34" charset="-122"/>
              </a:rPr>
              <a:t>：打开监听套接字，无限循环，接受请求，执行事务，并关闭连接的它的那一端</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doit</a:t>
            </a:r>
            <a:r>
              <a:rPr lang="zh-CN" altLang="en-US" dirty="0">
                <a:latin typeface="微软雅黑" panose="020B0503020204020204" pitchFamily="34" charset="-122"/>
                <a:ea typeface="微软雅黑" panose="020B0503020204020204" pitchFamily="34" charset="-122"/>
              </a:rPr>
              <a:t>：处理一个</a:t>
            </a:r>
            <a:r>
              <a:rPr lang="en-US" altLang="zh-CN" dirty="0">
                <a:latin typeface="微软雅黑" panose="020B0503020204020204" pitchFamily="34" charset="-122"/>
                <a:ea typeface="微软雅黑" panose="020B0503020204020204" pitchFamily="34" charset="-122"/>
              </a:rPr>
              <a:t>HTTP</a:t>
            </a:r>
            <a:r>
              <a:rPr lang="zh-CN" altLang="en-US" dirty="0">
                <a:latin typeface="微软雅黑" panose="020B0503020204020204" pitchFamily="34" charset="-122"/>
                <a:ea typeface="微软雅黑" panose="020B0503020204020204" pitchFamily="34" charset="-122"/>
              </a:rPr>
              <a:t>事务</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clienterror</a:t>
            </a:r>
            <a:r>
              <a:rPr lang="zh-CN" altLang="en-US" dirty="0">
                <a:latin typeface="微软雅黑" panose="020B0503020204020204" pitchFamily="34" charset="-122"/>
                <a:ea typeface="微软雅黑" panose="020B0503020204020204" pitchFamily="34" charset="-122"/>
              </a:rPr>
              <a:t>：检查明显错误并报告给客户端</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read_requesthdrs</a:t>
            </a:r>
            <a:r>
              <a:rPr lang="zh-CN" altLang="en-US" dirty="0">
                <a:latin typeface="微软雅黑" panose="020B0503020204020204" pitchFamily="34" charset="-122"/>
                <a:ea typeface="微软雅黑" panose="020B0503020204020204" pitchFamily="34" charset="-122"/>
              </a:rPr>
              <a:t>：读取并忽略报头</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parse_uri</a:t>
            </a:r>
            <a:r>
              <a:rPr lang="zh-CN" altLang="en-US" dirty="0">
                <a:latin typeface="微软雅黑" panose="020B0503020204020204" pitchFamily="34" charset="-122"/>
                <a:ea typeface="微软雅黑" panose="020B0503020204020204" pitchFamily="34" charset="-122"/>
              </a:rPr>
              <a:t>：解析</a:t>
            </a:r>
            <a:r>
              <a:rPr lang="en-US" altLang="zh-CN" dirty="0">
                <a:latin typeface="微软雅黑" panose="020B0503020204020204" pitchFamily="34" charset="-122"/>
                <a:ea typeface="微软雅黑" panose="020B0503020204020204" pitchFamily="34" charset="-122"/>
              </a:rPr>
              <a:t>URI</a:t>
            </a:r>
            <a:r>
              <a:rPr lang="zh-CN" altLang="en-US" dirty="0">
                <a:latin typeface="微软雅黑" panose="020B0503020204020204" pitchFamily="34" charset="-122"/>
                <a:ea typeface="微软雅黑" panose="020B0503020204020204" pitchFamily="34" charset="-122"/>
              </a:rPr>
              <a:t>为一个文件名和一个可选的</a:t>
            </a:r>
            <a:r>
              <a:rPr lang="en-US" altLang="zh-CN" dirty="0">
                <a:latin typeface="微软雅黑" panose="020B0503020204020204" pitchFamily="34" charset="-122"/>
                <a:ea typeface="微软雅黑" panose="020B0503020204020204" pitchFamily="34" charset="-122"/>
              </a:rPr>
              <a:t>CGI</a:t>
            </a:r>
            <a:r>
              <a:rPr lang="zh-CN" altLang="en-US" dirty="0">
                <a:latin typeface="微软雅黑" panose="020B0503020204020204" pitchFamily="34" charset="-122"/>
                <a:ea typeface="微软雅黑" panose="020B0503020204020204" pitchFamily="34" charset="-122"/>
              </a:rPr>
              <a:t>字符串</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serve_static</a:t>
            </a:r>
            <a:r>
              <a:rPr lang="zh-CN" altLang="en-US" dirty="0">
                <a:latin typeface="微软雅黑" panose="020B0503020204020204" pitchFamily="34" charset="-122"/>
                <a:ea typeface="微软雅黑" panose="020B0503020204020204" pitchFamily="34" charset="-122"/>
              </a:rPr>
              <a:t>：提供静态内容</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serve_dynamic</a:t>
            </a:r>
            <a:r>
              <a:rPr lang="zh-CN" altLang="en-US">
                <a:latin typeface="微软雅黑" panose="020B0503020204020204" pitchFamily="34" charset="-122"/>
                <a:ea typeface="微软雅黑" panose="020B0503020204020204" pitchFamily="34" charset="-122"/>
              </a:rPr>
              <a:t>：提供动态内容</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151923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C347B9D-BCCD-4B54-AA60-E05AD8F0B1AA}"/>
              </a:ext>
            </a:extLst>
          </p:cNvPr>
          <p:cNvSpPr txBox="1"/>
          <p:nvPr/>
        </p:nvSpPr>
        <p:spPr>
          <a:xfrm>
            <a:off x="3652233" y="2875005"/>
            <a:ext cx="4887533" cy="1107996"/>
          </a:xfrm>
          <a:prstGeom prst="rect">
            <a:avLst/>
          </a:prstGeom>
          <a:noFill/>
        </p:spPr>
        <p:txBody>
          <a:bodyPr wrap="square" rtlCol="0" anchor="ctr" anchorCtr="0">
            <a:spAutoFit/>
          </a:bodyPr>
          <a:lstStyle/>
          <a:p>
            <a:pPr algn="ctr"/>
            <a:r>
              <a:rPr lang="zh-CN" altLang="en-US" sz="6600" dirty="0">
                <a:latin typeface="微软雅黑" panose="020B0503020204020204" pitchFamily="34" charset="-122"/>
                <a:ea typeface="微软雅黑" panose="020B0503020204020204" pitchFamily="34" charset="-122"/>
              </a:rPr>
              <a:t>谢谢！</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15095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异常控制流</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8" y="2286000"/>
            <a:ext cx="9720071" cy="3787704"/>
          </a:xfrm>
        </p:spPr>
        <p:txBody>
          <a:bodyPr>
            <a:spAutoFit/>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异常</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控制流中的突变，用于响应处理器状态的某些变化</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分类</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中断： 来自</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设备的信号     异步</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陷阱： 有意的异常                 同步</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故障： 潜在可恢复的错误       同步</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终止： 不可恢复的错误          同步</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Linux/x86-64 </a:t>
            </a:r>
            <a:r>
              <a:rPr lang="zh-CN" altLang="en-US" dirty="0">
                <a:latin typeface="微软雅黑" panose="020B0503020204020204" pitchFamily="34" charset="-122"/>
                <a:ea typeface="微软雅黑" panose="020B0503020204020204" pitchFamily="34" charset="-122"/>
              </a:rPr>
              <a:t>异常</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除法错误（“浮点异常”）</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一般保护故障</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缺页错误</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机器检查</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系统调用（读写文件，创建进程等）</a:t>
            </a:r>
            <a:endParaRPr lang="en-US" altLang="zh-CN"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DA6DAA88-81C7-480D-9E72-FFF6514A7D3E}"/>
              </a:ext>
            </a:extLst>
          </p:cNvPr>
          <p:cNvPicPr>
            <a:picLocks noChangeAspect="1"/>
          </p:cNvPicPr>
          <p:nvPr/>
        </p:nvPicPr>
        <p:blipFill>
          <a:blip r:embed="rId2"/>
          <a:stretch>
            <a:fillRect/>
          </a:stretch>
        </p:blipFill>
        <p:spPr>
          <a:xfrm>
            <a:off x="6644486" y="825896"/>
            <a:ext cx="4386939" cy="1499617"/>
          </a:xfrm>
          <a:prstGeom prst="rect">
            <a:avLst/>
          </a:prstGeom>
        </p:spPr>
      </p:pic>
      <p:pic>
        <p:nvPicPr>
          <p:cNvPr id="7" name="图片 6">
            <a:extLst>
              <a:ext uri="{FF2B5EF4-FFF2-40B4-BE49-F238E27FC236}">
                <a16:creationId xmlns:a16="http://schemas.microsoft.com/office/drawing/2014/main" id="{D854D4E7-8695-4A2D-8A2E-E9335682A123}"/>
              </a:ext>
            </a:extLst>
          </p:cNvPr>
          <p:cNvPicPr>
            <a:picLocks noChangeAspect="1"/>
          </p:cNvPicPr>
          <p:nvPr/>
        </p:nvPicPr>
        <p:blipFill>
          <a:blip r:embed="rId3"/>
          <a:stretch>
            <a:fillRect/>
          </a:stretch>
        </p:blipFill>
        <p:spPr>
          <a:xfrm>
            <a:off x="6644486" y="2325512"/>
            <a:ext cx="4414789" cy="1612227"/>
          </a:xfrm>
          <a:prstGeom prst="rect">
            <a:avLst/>
          </a:prstGeom>
        </p:spPr>
      </p:pic>
      <p:pic>
        <p:nvPicPr>
          <p:cNvPr id="9" name="图片 8">
            <a:extLst>
              <a:ext uri="{FF2B5EF4-FFF2-40B4-BE49-F238E27FC236}">
                <a16:creationId xmlns:a16="http://schemas.microsoft.com/office/drawing/2014/main" id="{778F518C-905D-469A-A94B-CFF29FE7503A}"/>
              </a:ext>
            </a:extLst>
          </p:cNvPr>
          <p:cNvPicPr>
            <a:picLocks noChangeAspect="1"/>
          </p:cNvPicPr>
          <p:nvPr/>
        </p:nvPicPr>
        <p:blipFill>
          <a:blip r:embed="rId4"/>
          <a:stretch>
            <a:fillRect/>
          </a:stretch>
        </p:blipFill>
        <p:spPr>
          <a:xfrm>
            <a:off x="6947140" y="3937739"/>
            <a:ext cx="4648900" cy="1393204"/>
          </a:xfrm>
          <a:prstGeom prst="rect">
            <a:avLst/>
          </a:prstGeom>
        </p:spPr>
      </p:pic>
    </p:spTree>
    <p:extLst>
      <p:ext uri="{BB962C8B-B14F-4D97-AF65-F5344CB8AC3E}">
        <p14:creationId xmlns:p14="http://schemas.microsoft.com/office/powerpoint/2010/main" val="2889286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异常控制流</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8" y="1920240"/>
            <a:ext cx="5620512" cy="4563301"/>
          </a:xfrm>
        </p:spPr>
        <p:txBody>
          <a:bodyPr wrap="square">
            <a:spAutoFit/>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进程</a:t>
            </a:r>
            <a:endParaRPr lang="en-US" altLang="zh-CN" sz="24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独立控制流</a:t>
            </a: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逻辑控制流：多个进程轮流使用处理器，每个进程执行流的一部分然后被挂起</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并发流：一个逻辑流的执行在时间上与另一个流重叠</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solidFill>
                  <a:srgbClr val="00B0F0"/>
                </a:solidFill>
                <a:latin typeface="微软雅黑" panose="020B0503020204020204" pitchFamily="34" charset="-122"/>
                <a:ea typeface="微软雅黑" panose="020B0503020204020204" pitchFamily="34" charset="-122"/>
              </a:rPr>
              <a:t>逻辑控制流中每个进程只是看上去独占地使用处理器</a:t>
            </a:r>
            <a:endParaRPr lang="en-US" altLang="zh-CN" sz="1600" dirty="0">
              <a:solidFill>
                <a:srgbClr val="00B0F0"/>
              </a:solidFill>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solidFill>
                  <a:srgbClr val="00B0F0"/>
                </a:solidFill>
                <a:latin typeface="微软雅黑" panose="020B0503020204020204" pitchFamily="34" charset="-122"/>
                <a:ea typeface="微软雅黑" panose="020B0503020204020204" pitchFamily="34" charset="-122"/>
              </a:rPr>
              <a:t>并发流的进程实际上仍是交错的，处理器不会同时处理两个进程</a:t>
            </a:r>
            <a:endParaRPr lang="en-US" altLang="zh-CN" sz="1600" dirty="0">
              <a:solidFill>
                <a:srgbClr val="00B0F0"/>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sz="2000" dirty="0">
                <a:solidFill>
                  <a:srgbClr val="00B0F0"/>
                </a:solidFill>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私有地址空间</a:t>
            </a: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这个空间中某个地址关联的内存不能被其他进程读写</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每个私有地址空间都有相同的通用结构</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上下文切换（控制转移）</a:t>
            </a: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Step1. </a:t>
            </a:r>
            <a:r>
              <a:rPr lang="zh-CN" altLang="en-US" sz="1600" dirty="0">
                <a:latin typeface="微软雅黑" panose="020B0503020204020204" pitchFamily="34" charset="-122"/>
                <a:ea typeface="微软雅黑" panose="020B0503020204020204" pitchFamily="34" charset="-122"/>
              </a:rPr>
              <a:t>保存当前进程的上下文</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Step2. </a:t>
            </a:r>
            <a:r>
              <a:rPr lang="zh-CN" altLang="en-US" sz="1600" dirty="0">
                <a:latin typeface="微软雅黑" panose="020B0503020204020204" pitchFamily="34" charset="-122"/>
                <a:ea typeface="微软雅黑" panose="020B0503020204020204" pitchFamily="34" charset="-122"/>
              </a:rPr>
              <a:t>恢复某个先前被抢占的进程保存的上下文</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Step3. </a:t>
            </a:r>
            <a:r>
              <a:rPr lang="zh-CN" altLang="en-US" sz="1600" dirty="0">
                <a:latin typeface="微软雅黑" panose="020B0503020204020204" pitchFamily="34" charset="-122"/>
                <a:ea typeface="微软雅黑" panose="020B0503020204020204" pitchFamily="34" charset="-122"/>
              </a:rPr>
              <a:t>将控制传递给新恢复的进程</a:t>
            </a:r>
            <a:endParaRPr lang="en-US" altLang="zh-CN" sz="1600"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BC74EC05-8D96-4276-AB80-E05E1797DBAE}"/>
              </a:ext>
            </a:extLst>
          </p:cNvPr>
          <p:cNvSpPr txBox="1">
            <a:spLocks/>
          </p:cNvSpPr>
          <p:nvPr/>
        </p:nvSpPr>
        <p:spPr>
          <a:xfrm>
            <a:off x="6518148" y="1920240"/>
            <a:ext cx="4835652" cy="2091855"/>
          </a:xfrm>
          <a:prstGeom prst="rect">
            <a:avLst/>
          </a:prstGeom>
        </p:spPr>
        <p:txBody>
          <a:bodyPr vert="horz" wrap="square" lIns="45720" tIns="45720" rIns="45720" bIns="45720" rtlCol="0">
            <a:sp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用户模式</a:t>
            </a:r>
            <a:r>
              <a:rPr lang="en-US" altLang="zh-CN" sz="2400" dirty="0">
                <a:latin typeface="微软雅黑" panose="020B0503020204020204" pitchFamily="34" charset="-122"/>
                <a:ea typeface="微软雅黑" panose="020B0503020204020204" pitchFamily="34" charset="-122"/>
              </a:rPr>
              <a:t>&amp;</a:t>
            </a:r>
            <a:r>
              <a:rPr lang="zh-CN" altLang="en-US" sz="2400" dirty="0">
                <a:latin typeface="微软雅黑" panose="020B0503020204020204" pitchFamily="34" charset="-122"/>
                <a:ea typeface="微软雅黑" panose="020B0503020204020204" pitchFamily="34" charset="-122"/>
              </a:rPr>
              <a:t>内核模式</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用户模式（未设置模式位）</a:t>
            </a: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内核模式（设置了模式位）</a:t>
            </a:r>
            <a:endParaRPr lang="en-US" altLang="zh-CN" sz="2000"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用户模式</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异常</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内核模式</a:t>
            </a:r>
            <a:endParaRPr lang="en-US" altLang="zh-CN" sz="2000"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内核模式可以执行任何指令，访问系统中的任何位置</a:t>
            </a:r>
            <a:endParaRPr lang="en-US" altLang="zh-CN" sz="2000"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BB01677F-9048-47FF-A2CA-1FB48578D3E4}"/>
              </a:ext>
            </a:extLst>
          </p:cNvPr>
          <p:cNvPicPr>
            <a:picLocks noChangeAspect="1"/>
          </p:cNvPicPr>
          <p:nvPr/>
        </p:nvPicPr>
        <p:blipFill>
          <a:blip r:embed="rId2"/>
          <a:stretch>
            <a:fillRect/>
          </a:stretch>
        </p:blipFill>
        <p:spPr>
          <a:xfrm>
            <a:off x="6518148" y="4354502"/>
            <a:ext cx="5041392" cy="1918282"/>
          </a:xfrm>
          <a:prstGeom prst="rect">
            <a:avLst/>
          </a:prstGeom>
        </p:spPr>
      </p:pic>
    </p:spTree>
    <p:extLst>
      <p:ext uri="{BB962C8B-B14F-4D97-AF65-F5344CB8AC3E}">
        <p14:creationId xmlns:p14="http://schemas.microsoft.com/office/powerpoint/2010/main" val="2529996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异常控制流</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947929" y="2084832"/>
            <a:ext cx="4843271" cy="4023360"/>
          </a:xfrm>
        </p:spPr>
        <p:txBody>
          <a:bodyPr>
            <a:normAutofit fontScale="92500" lnSpcReduction="1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进程控制</a:t>
            </a:r>
            <a:endParaRPr lang="en-US" altLang="zh-CN" sz="28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每个进程都有唯一的正数进程</a:t>
            </a:r>
            <a:r>
              <a:rPr lang="en-US" altLang="zh-CN" sz="2400" dirty="0">
                <a:latin typeface="微软雅黑" panose="020B0503020204020204" pitchFamily="34" charset="-122"/>
                <a:ea typeface="微软雅黑" panose="020B0503020204020204" pitchFamily="34" charset="-122"/>
              </a:rPr>
              <a:t>ID </a:t>
            </a:r>
            <a:r>
              <a:rPr lang="en-US" altLang="zh-CN" sz="2400" dirty="0">
                <a:latin typeface="微软雅黑" panose="020B0503020204020204" pitchFamily="34" charset="-122"/>
                <a:ea typeface="微软雅黑" panose="020B0503020204020204" pitchFamily="34" charset="-122"/>
                <a:sym typeface="Wingdings" panose="05000000000000000000" pitchFamily="2" charset="2"/>
              </a:rPr>
              <a:t> PID</a:t>
            </a:r>
          </a:p>
          <a:p>
            <a:pPr lvl="1">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sym typeface="Wingdings" panose="05000000000000000000" pitchFamily="2" charset="2"/>
              </a:rPr>
              <a:t>进程状态：</a:t>
            </a:r>
            <a:endParaRPr lang="en-US" altLang="zh-CN" sz="2400" dirty="0">
              <a:latin typeface="微软雅黑" panose="020B0503020204020204" pitchFamily="34" charset="-122"/>
              <a:ea typeface="微软雅黑" panose="020B0503020204020204" pitchFamily="34" charset="-122"/>
              <a:sym typeface="Wingdings" panose="05000000000000000000" pitchFamily="2" charset="2"/>
            </a:endParaRPr>
          </a:p>
          <a:p>
            <a:pPr lvl="2">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运行：要么正在</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CPU</a:t>
            </a: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上执行，要么在等待被执行</a:t>
            </a:r>
            <a:endParaRPr lang="en-US" altLang="zh-CN" sz="2000" dirty="0">
              <a:latin typeface="微软雅黑" panose="020B0503020204020204" pitchFamily="34" charset="-122"/>
              <a:ea typeface="微软雅黑" panose="020B0503020204020204" pitchFamily="34" charset="-122"/>
              <a:sym typeface="Wingdings" panose="05000000000000000000" pitchFamily="2" charset="2"/>
            </a:endParaRPr>
          </a:p>
          <a:p>
            <a:pPr lvl="2">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停止：被挂起，不会被调度</a:t>
            </a:r>
            <a:endParaRPr lang="en-US" altLang="zh-CN" sz="2000" dirty="0">
              <a:latin typeface="微软雅黑" panose="020B0503020204020204" pitchFamily="34" charset="-122"/>
              <a:ea typeface="微软雅黑" panose="020B0503020204020204" pitchFamily="34" charset="-122"/>
              <a:sym typeface="Wingdings" panose="05000000000000000000" pitchFamily="2" charset="2"/>
            </a:endParaRPr>
          </a:p>
          <a:p>
            <a:pPr lvl="2">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终止：永远停止（收到信号</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从主程序返回</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调用</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exit</a:t>
            </a: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a:t>
            </a:r>
            <a:endParaRPr lang="en-US" altLang="zh-CN" sz="2000"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sym typeface="Wingdings" panose="05000000000000000000" pitchFamily="2" charset="2"/>
              </a:rPr>
              <a:t>获取进程</a:t>
            </a:r>
            <a:r>
              <a:rPr lang="en-US" altLang="zh-CN" sz="2400" dirty="0" err="1">
                <a:latin typeface="微软雅黑" panose="020B0503020204020204" pitchFamily="34" charset="-122"/>
                <a:ea typeface="微软雅黑" panose="020B0503020204020204" pitchFamily="34" charset="-122"/>
                <a:sym typeface="Wingdings" panose="05000000000000000000" pitchFamily="2" charset="2"/>
              </a:rPr>
              <a:t>pid</a:t>
            </a:r>
            <a:r>
              <a:rPr lang="zh-CN" altLang="en-US" sz="2400" dirty="0">
                <a:latin typeface="微软雅黑" panose="020B0503020204020204" pitchFamily="34" charset="-122"/>
                <a:ea typeface="微软雅黑" panose="020B0503020204020204" pitchFamily="34" charset="-122"/>
                <a:sym typeface="Wingdings" panose="05000000000000000000" pitchFamily="2" charset="2"/>
              </a:rPr>
              <a:t>：</a:t>
            </a:r>
            <a:endParaRPr lang="en-US" altLang="zh-CN" sz="2400" dirty="0">
              <a:latin typeface="微软雅黑" panose="020B0503020204020204" pitchFamily="34" charset="-122"/>
              <a:ea typeface="微软雅黑" panose="020B0503020204020204" pitchFamily="34" charset="-122"/>
              <a:sym typeface="Wingdings" panose="05000000000000000000" pitchFamily="2" charset="2"/>
            </a:endParaRPr>
          </a:p>
          <a:p>
            <a:pPr lvl="2">
              <a:buFont typeface="Arial" panose="020B0604020202020204" pitchFamily="34" charset="0"/>
              <a:buChar char="•"/>
            </a:pPr>
            <a:r>
              <a:rPr lang="en-US" altLang="zh-CN" sz="2000" dirty="0" err="1">
                <a:latin typeface="微软雅黑" panose="020B0503020204020204" pitchFamily="34" charset="-122"/>
                <a:ea typeface="微软雅黑" panose="020B0503020204020204" pitchFamily="34" charset="-122"/>
                <a:sym typeface="Wingdings" panose="05000000000000000000" pitchFamily="2" charset="2"/>
              </a:rPr>
              <a:t>getpid</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进程</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ID</a:t>
            </a:r>
          </a:p>
          <a:p>
            <a:pPr lvl="2">
              <a:buFont typeface="Arial" panose="020B0604020202020204" pitchFamily="34" charset="0"/>
              <a:buChar char="•"/>
            </a:pPr>
            <a:r>
              <a:rPr lang="en-US" altLang="zh-CN" sz="2000" dirty="0" err="1">
                <a:latin typeface="微软雅黑" panose="020B0503020204020204" pitchFamily="34" charset="-122"/>
                <a:ea typeface="微软雅黑" panose="020B0503020204020204" pitchFamily="34" charset="-122"/>
                <a:sym typeface="Wingdings" panose="05000000000000000000" pitchFamily="2" charset="2"/>
              </a:rPr>
              <a:t>getppid</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2000" dirty="0">
                <a:latin typeface="微软雅黑" panose="020B0503020204020204" pitchFamily="34" charset="-122"/>
                <a:ea typeface="微软雅黑" panose="020B0503020204020204" pitchFamily="34" charset="-122"/>
                <a:sym typeface="Wingdings" panose="05000000000000000000" pitchFamily="2" charset="2"/>
              </a:rPr>
              <a:t>父进程</a:t>
            </a:r>
            <a:r>
              <a:rPr lang="en-US" altLang="zh-CN" sz="2000" dirty="0">
                <a:latin typeface="微软雅黑" panose="020B0503020204020204" pitchFamily="34" charset="-122"/>
                <a:ea typeface="微软雅黑" panose="020B0503020204020204" pitchFamily="34" charset="-122"/>
                <a:sym typeface="Wingdings" panose="05000000000000000000" pitchFamily="2" charset="2"/>
              </a:rPr>
              <a:t>ID</a:t>
            </a:r>
          </a:p>
        </p:txBody>
      </p:sp>
      <p:sp>
        <p:nvSpPr>
          <p:cNvPr id="4" name="内容占位符 2">
            <a:extLst>
              <a:ext uri="{FF2B5EF4-FFF2-40B4-BE49-F238E27FC236}">
                <a16:creationId xmlns:a16="http://schemas.microsoft.com/office/drawing/2014/main" id="{3580F2E0-BAE7-40AC-A34A-A1CE00ED02E5}"/>
              </a:ext>
            </a:extLst>
          </p:cNvPr>
          <p:cNvSpPr txBox="1">
            <a:spLocks/>
          </p:cNvSpPr>
          <p:nvPr/>
        </p:nvSpPr>
        <p:spPr>
          <a:xfrm>
            <a:off x="6096000" y="2084832"/>
            <a:ext cx="4843271"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创建和终止进程</a:t>
            </a:r>
            <a:endParaRPr lang="en-US" altLang="zh-CN" sz="24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父进程通过调用</a:t>
            </a:r>
            <a:r>
              <a:rPr lang="en-US" altLang="zh-CN" sz="2000" dirty="0">
                <a:latin typeface="微软雅黑" panose="020B0503020204020204" pitchFamily="34" charset="-122"/>
                <a:ea typeface="微软雅黑" panose="020B0503020204020204" pitchFamily="34" charset="-122"/>
              </a:rPr>
              <a:t>fork</a:t>
            </a:r>
            <a:r>
              <a:rPr lang="zh-CN" altLang="en-US" sz="2000" dirty="0">
                <a:latin typeface="微软雅黑" panose="020B0503020204020204" pitchFamily="34" charset="-122"/>
                <a:ea typeface="微软雅黑" panose="020B0503020204020204" pitchFamily="34" charset="-122"/>
              </a:rPr>
              <a:t>创建一个子进程</a:t>
            </a: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fork</a:t>
            </a:r>
            <a:r>
              <a:rPr lang="zh-CN" altLang="en-US" sz="1600" dirty="0">
                <a:latin typeface="微软雅黑" panose="020B0503020204020204" pitchFamily="34" charset="-122"/>
                <a:ea typeface="微软雅黑" panose="020B0503020204020204" pitchFamily="34" charset="-122"/>
              </a:rPr>
              <a:t>：调用一次，返回两次（子进程总是返回</a:t>
            </a:r>
            <a:r>
              <a:rPr lang="en-US" altLang="zh-CN" sz="1600" dirty="0">
                <a:latin typeface="微软雅黑" panose="020B0503020204020204" pitchFamily="34" charset="-122"/>
                <a:ea typeface="微软雅黑" panose="020B0503020204020204" pitchFamily="34" charset="-122"/>
              </a:rPr>
              <a:t>0</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两个进程并发执行</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相同但独立的地址空间</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共享打开的文件</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进程图</a:t>
            </a: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每个顶点是一条语句的执行</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main</a:t>
            </a:r>
            <a:r>
              <a:rPr lang="zh-CN" altLang="en-US" sz="1600" dirty="0">
                <a:latin typeface="微软雅黑" panose="020B0503020204020204" pitchFamily="34" charset="-122"/>
                <a:ea typeface="微软雅黑" panose="020B0503020204020204" pitchFamily="34" charset="-122"/>
              </a:rPr>
              <a:t>是起始点</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并发式程序的语句执行存在拓扑排序</a:t>
            </a:r>
            <a:endParaRPr lang="en-US" altLang="zh-CN" sz="1600" dirty="0">
              <a:latin typeface="微软雅黑" panose="020B0503020204020204" pitchFamily="34" charset="-122"/>
              <a:ea typeface="微软雅黑" panose="020B0503020204020204" pitchFamily="34" charset="-122"/>
            </a:endParaRPr>
          </a:p>
          <a:p>
            <a:pPr marL="128016" lvl="1" indent="0">
              <a:buNone/>
            </a:pP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240BE324-54EA-4612-9D0B-C6D86AFF1CEE}"/>
              </a:ext>
            </a:extLst>
          </p:cNvPr>
          <p:cNvPicPr>
            <a:picLocks noChangeAspect="1"/>
          </p:cNvPicPr>
          <p:nvPr/>
        </p:nvPicPr>
        <p:blipFill>
          <a:blip r:embed="rId2"/>
          <a:stretch>
            <a:fillRect/>
          </a:stretch>
        </p:blipFill>
        <p:spPr>
          <a:xfrm>
            <a:off x="6400802" y="5281230"/>
            <a:ext cx="3480359" cy="1385699"/>
          </a:xfrm>
          <a:prstGeom prst="rect">
            <a:avLst/>
          </a:prstGeom>
        </p:spPr>
      </p:pic>
    </p:spTree>
    <p:extLst>
      <p:ext uri="{BB962C8B-B14F-4D97-AF65-F5344CB8AC3E}">
        <p14:creationId xmlns:p14="http://schemas.microsoft.com/office/powerpoint/2010/main" val="968156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a:xfrm>
            <a:off x="1024128" y="547116"/>
            <a:ext cx="9720072" cy="1499616"/>
          </a:xfrm>
        </p:spPr>
        <p:txBody>
          <a:bodyPr/>
          <a:lstStyle/>
          <a:p>
            <a:r>
              <a:rPr lang="zh-CN" altLang="en-US" dirty="0">
                <a:latin typeface="微软雅黑" panose="020B0503020204020204" pitchFamily="34" charset="-122"/>
                <a:ea typeface="微软雅黑" panose="020B0503020204020204" pitchFamily="34" charset="-122"/>
              </a:rPr>
              <a:t>异常控制流</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8" y="1912620"/>
            <a:ext cx="5148071" cy="4023360"/>
          </a:xfrm>
        </p:spPr>
        <p:txBody>
          <a:bodyPr>
            <a:normAutofit lnSpcReduction="1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回收子进程</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子进程终止后保持一个已终止的状态直到被父进程回收</a:t>
            </a: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父进程终止后内核会安排</a:t>
            </a:r>
            <a:r>
              <a:rPr lang="en-US" altLang="zh-CN" sz="2000" dirty="0" err="1">
                <a:latin typeface="微软雅黑" panose="020B0503020204020204" pitchFamily="34" charset="-122"/>
                <a:ea typeface="微软雅黑" panose="020B0503020204020204" pitchFamily="34" charset="-122"/>
              </a:rPr>
              <a:t>init</a:t>
            </a:r>
            <a:r>
              <a:rPr lang="en-US" altLang="zh-CN" sz="2000" dirty="0">
                <a:latin typeface="微软雅黑" panose="020B0503020204020204" pitchFamily="34" charset="-122"/>
                <a:ea typeface="微软雅黑" panose="020B0503020204020204" pitchFamily="34" charset="-122"/>
              </a:rPr>
              <a:t>(PID=1)</a:t>
            </a:r>
            <a:r>
              <a:rPr lang="zh-CN" altLang="en-US" sz="2000" dirty="0">
                <a:latin typeface="微软雅黑" panose="020B0503020204020204" pitchFamily="34" charset="-122"/>
                <a:ea typeface="微软雅黑" panose="020B0503020204020204" pitchFamily="34" charset="-122"/>
              </a:rPr>
              <a:t>为其所有孤儿进程的养父</a:t>
            </a: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sz="2000" dirty="0" err="1">
                <a:latin typeface="微软雅黑" panose="020B0503020204020204" pitchFamily="34" charset="-122"/>
                <a:ea typeface="微软雅黑" panose="020B0503020204020204" pitchFamily="34" charset="-122"/>
              </a:rPr>
              <a:t>waitpid</a:t>
            </a:r>
            <a:r>
              <a:rPr lang="zh-CN" altLang="en-US" sz="2000" dirty="0">
                <a:latin typeface="微软雅黑" panose="020B0503020204020204" pitchFamily="34" charset="-122"/>
                <a:ea typeface="微软雅黑" panose="020B0503020204020204" pitchFamily="34" charset="-122"/>
              </a:rPr>
              <a:t>函数：等待子进程终止或停止</a:t>
            </a:r>
            <a:endParaRPr lang="en-US" altLang="zh-CN" sz="20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sz="1600" dirty="0" err="1">
                <a:latin typeface="微软雅黑" panose="020B0503020204020204" pitchFamily="34" charset="-122"/>
                <a:ea typeface="微软雅黑" panose="020B0503020204020204" pitchFamily="34" charset="-122"/>
              </a:rPr>
              <a:t>pid</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判定等待集合（</a:t>
            </a:r>
            <a:r>
              <a:rPr lang="en-US" altLang="zh-CN" sz="1600" dirty="0">
                <a:latin typeface="微软雅黑" panose="020B0503020204020204" pitchFamily="34" charset="-122"/>
                <a:ea typeface="微软雅黑" panose="020B0503020204020204" pitchFamily="34" charset="-122"/>
              </a:rPr>
              <a:t>&gt;0</a:t>
            </a:r>
            <a:r>
              <a:rPr lang="zh-CN" altLang="en-US" sz="1600" dirty="0">
                <a:latin typeface="微软雅黑" panose="020B0503020204020204" pitchFamily="34" charset="-122"/>
                <a:ea typeface="微软雅黑" panose="020B0503020204020204" pitchFamily="34" charset="-122"/>
              </a:rPr>
              <a:t>，单一子进程；</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，所有子进程）</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options</a:t>
            </a:r>
            <a:r>
              <a:rPr lang="zh-CN" altLang="en-US" sz="1600" dirty="0">
                <a:latin typeface="微软雅黑" panose="020B0503020204020204" pitchFamily="34" charset="-122"/>
                <a:ea typeface="微软雅黑" panose="020B0503020204020204" pitchFamily="34" charset="-122"/>
              </a:rPr>
              <a:t>：可修改的默认行为</a:t>
            </a:r>
            <a:r>
              <a:rPr lang="en-US" altLang="zh-CN" sz="1600" dirty="0">
                <a:latin typeface="微软雅黑" panose="020B0503020204020204" pitchFamily="34" charset="-122"/>
                <a:ea typeface="微软雅黑" panose="020B0503020204020204" pitchFamily="34" charset="-122"/>
              </a:rPr>
              <a:t>(WNOHANG, WUNTRACED, WCONTINUED)</a:t>
            </a:r>
          </a:p>
          <a:p>
            <a:pPr lvl="2">
              <a:buFont typeface="Arial" panose="020B0604020202020204" pitchFamily="34" charset="0"/>
              <a:buChar char="•"/>
            </a:pPr>
            <a:r>
              <a:rPr lang="en-US" altLang="zh-CN" sz="1600" dirty="0" err="1">
                <a:latin typeface="微软雅黑" panose="020B0503020204020204" pitchFamily="34" charset="-122"/>
                <a:ea typeface="微软雅黑" panose="020B0503020204020204" pitchFamily="34" charset="-122"/>
              </a:rPr>
              <a:t>statusp</a:t>
            </a:r>
            <a:r>
              <a:rPr lang="zh-CN" altLang="en-US" sz="1600" dirty="0">
                <a:latin typeface="微软雅黑" panose="020B0503020204020204" pitchFamily="34" charset="-122"/>
                <a:ea typeface="微软雅黑" panose="020B0503020204020204" pitchFamily="34" charset="-122"/>
              </a:rPr>
              <a:t>：检查已回收子进程的退出状态</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sz="2000" dirty="0">
                <a:latin typeface="微软雅黑" panose="020B0503020204020204" pitchFamily="34" charset="-122"/>
                <a:ea typeface="微软雅黑" panose="020B0503020204020204" pitchFamily="34" charset="-122"/>
              </a:rPr>
              <a:t>wait</a:t>
            </a:r>
            <a:r>
              <a:rPr lang="zh-CN" altLang="en-US" sz="2000" dirty="0">
                <a:latin typeface="微软雅黑" panose="020B0503020204020204" pitchFamily="34" charset="-122"/>
                <a:ea typeface="微软雅黑" panose="020B0503020204020204" pitchFamily="34" charset="-122"/>
              </a:rPr>
              <a:t>函数：</a:t>
            </a: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wait(&amp;status)</a:t>
            </a:r>
            <a:r>
              <a:rPr lang="zh-CN" altLang="en-US" sz="1600" dirty="0">
                <a:latin typeface="微软雅黑" panose="020B0503020204020204" pitchFamily="34" charset="-122"/>
                <a:ea typeface="微软雅黑" panose="020B0503020204020204" pitchFamily="34" charset="-122"/>
              </a:rPr>
              <a:t>等价于</a:t>
            </a:r>
            <a:r>
              <a:rPr lang="en-US" altLang="zh-CN" sz="1600" dirty="0" err="1">
                <a:latin typeface="微软雅黑" panose="020B0503020204020204" pitchFamily="34" charset="-122"/>
                <a:ea typeface="微软雅黑" panose="020B0503020204020204" pitchFamily="34" charset="-122"/>
              </a:rPr>
              <a:t>waitpid</a:t>
            </a:r>
            <a:r>
              <a:rPr lang="en-US" altLang="zh-CN" sz="1600" dirty="0">
                <a:latin typeface="微软雅黑" panose="020B0503020204020204" pitchFamily="34" charset="-122"/>
                <a:ea typeface="微软雅黑" panose="020B0503020204020204" pitchFamily="34" charset="-122"/>
              </a:rPr>
              <a:t>(-1, &amp;status, 0)</a:t>
            </a:r>
          </a:p>
        </p:txBody>
      </p:sp>
      <p:pic>
        <p:nvPicPr>
          <p:cNvPr id="5" name="图片 4">
            <a:extLst>
              <a:ext uri="{FF2B5EF4-FFF2-40B4-BE49-F238E27FC236}">
                <a16:creationId xmlns:a16="http://schemas.microsoft.com/office/drawing/2014/main" id="{61637238-2674-4A7D-9B79-4464305AF6F9}"/>
              </a:ext>
            </a:extLst>
          </p:cNvPr>
          <p:cNvPicPr>
            <a:picLocks noChangeAspect="1"/>
          </p:cNvPicPr>
          <p:nvPr/>
        </p:nvPicPr>
        <p:blipFill>
          <a:blip r:embed="rId2"/>
          <a:stretch>
            <a:fillRect/>
          </a:stretch>
        </p:blipFill>
        <p:spPr>
          <a:xfrm>
            <a:off x="1176433" y="3680460"/>
            <a:ext cx="5392007" cy="320852"/>
          </a:xfrm>
          <a:prstGeom prst="rect">
            <a:avLst/>
          </a:prstGeom>
        </p:spPr>
      </p:pic>
      <p:sp>
        <p:nvSpPr>
          <p:cNvPr id="6" name="内容占位符 2">
            <a:extLst>
              <a:ext uri="{FF2B5EF4-FFF2-40B4-BE49-F238E27FC236}">
                <a16:creationId xmlns:a16="http://schemas.microsoft.com/office/drawing/2014/main" id="{284173F8-A51A-4BF5-B4C1-198E2AAC529B}"/>
              </a:ext>
            </a:extLst>
          </p:cNvPr>
          <p:cNvSpPr txBox="1">
            <a:spLocks/>
          </p:cNvSpPr>
          <p:nvPr/>
        </p:nvSpPr>
        <p:spPr>
          <a:xfrm>
            <a:off x="6568440" y="1912620"/>
            <a:ext cx="5148071"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zh-CN" altLang="en-US" sz="28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加载并运行程序</a:t>
            </a:r>
            <a:endParaRPr lang="en-US" altLang="zh-CN" sz="28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sz="1600" dirty="0" err="1">
                <a:latin typeface="微软雅黑" panose="020B0503020204020204" pitchFamily="34" charset="-122"/>
                <a:ea typeface="微软雅黑" panose="020B0503020204020204" pitchFamily="34" charset="-122"/>
              </a:rPr>
              <a:t>execve</a:t>
            </a:r>
            <a:r>
              <a:rPr lang="zh-CN" altLang="en-US" sz="1600" dirty="0">
                <a:latin typeface="微软雅黑" panose="020B0503020204020204" pitchFamily="34" charset="-122"/>
                <a:ea typeface="微软雅黑" panose="020B0503020204020204" pitchFamily="34" charset="-122"/>
              </a:rPr>
              <a:t>程序在当前进程的上下文中加载并运行一个新程序</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调用一次，不返回（出现错误才会返回到调用程序）</a:t>
            </a:r>
            <a:endParaRPr lang="en-US" altLang="zh-CN" sz="1600"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shell</a:t>
            </a:r>
            <a:r>
              <a:rPr lang="zh-CN" altLang="en-US" dirty="0">
                <a:latin typeface="微软雅黑" panose="020B0503020204020204" pitchFamily="34" charset="-122"/>
                <a:ea typeface="微软雅黑" panose="020B0503020204020204" pitchFamily="34" charset="-122"/>
              </a:rPr>
              <a:t>：交互型应用级程序</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命令行</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en-US" altLang="zh-CN" dirty="0" err="1">
                <a:latin typeface="微软雅黑" panose="020B0503020204020204" pitchFamily="34" charset="-122"/>
                <a:ea typeface="微软雅黑" panose="020B0503020204020204" pitchFamily="34" charset="-122"/>
                <a:sym typeface="Wingdings" panose="05000000000000000000" pitchFamily="2" charset="2"/>
              </a:rPr>
              <a:t>parselinebuiltincommand</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sym typeface="Wingdings" panose="05000000000000000000" pitchFamily="2" charset="2"/>
              </a:rPr>
              <a:t>最后一个参数：</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sym typeface="Wingdings" panose="05000000000000000000" pitchFamily="2" charset="2"/>
              </a:rPr>
              <a:t>&amp;</a:t>
            </a:r>
            <a:r>
              <a:rPr lang="zh-CN" altLang="en-US" dirty="0">
                <a:latin typeface="微软雅黑" panose="020B0503020204020204" pitchFamily="34" charset="-122"/>
                <a:ea typeface="微软雅黑" panose="020B0503020204020204" pitchFamily="34" charset="-122"/>
                <a:sym typeface="Wingdings" panose="05000000000000000000" pitchFamily="2" charset="2"/>
              </a:rPr>
              <a:t>后台执行</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sym typeface="Wingdings" panose="05000000000000000000" pitchFamily="2" charset="2"/>
              </a:rPr>
              <a:t>其他</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前台执行</a:t>
            </a:r>
            <a:endParaRPr lang="en-US" altLang="zh-CN" dirty="0">
              <a:latin typeface="微软雅黑" panose="020B0503020204020204" pitchFamily="34" charset="-122"/>
              <a:ea typeface="微软雅黑" panose="020B0503020204020204" pitchFamily="34" charset="-122"/>
            </a:endParaRPr>
          </a:p>
          <a:p>
            <a:pPr marL="128016" lvl="1" indent="0">
              <a:buNone/>
            </a:pP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1400" dirty="0">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5DEC889A-7FF3-4384-AC1D-6CF14389ECB5}"/>
              </a:ext>
            </a:extLst>
          </p:cNvPr>
          <p:cNvPicPr>
            <a:picLocks noChangeAspect="1"/>
          </p:cNvPicPr>
          <p:nvPr/>
        </p:nvPicPr>
        <p:blipFill>
          <a:blip r:embed="rId3"/>
          <a:stretch>
            <a:fillRect/>
          </a:stretch>
        </p:blipFill>
        <p:spPr>
          <a:xfrm>
            <a:off x="6667501" y="2436052"/>
            <a:ext cx="5148072" cy="488503"/>
          </a:xfrm>
          <a:prstGeom prst="rect">
            <a:avLst/>
          </a:prstGeom>
        </p:spPr>
      </p:pic>
    </p:spTree>
    <p:extLst>
      <p:ext uri="{BB962C8B-B14F-4D97-AF65-F5344CB8AC3E}">
        <p14:creationId xmlns:p14="http://schemas.microsoft.com/office/powerpoint/2010/main" val="203895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异常控制流</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8" y="2084832"/>
            <a:ext cx="5018532" cy="4187952"/>
          </a:xfrm>
        </p:spPr>
        <p:txBody>
          <a:bodyPr>
            <a:normAutofit fontScale="92500" lnSpcReduction="1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sz="2600" dirty="0">
                <a:latin typeface="微软雅黑" panose="020B0503020204020204" pitchFamily="34" charset="-122"/>
                <a:ea typeface="微软雅黑" panose="020B0503020204020204" pitchFamily="34" charset="-122"/>
              </a:rPr>
              <a:t>信号</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更高层的软件形式的异常，允许进程和内核中断其他进程</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每种信号类型对应某种系统事件，提供一种机制通知用户发生了这些异常</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传送信号到目的进程</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发送信号</a:t>
            </a: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内核检测到一个系统事件</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一个进程调用了</a:t>
            </a:r>
            <a:r>
              <a:rPr lang="en-US" altLang="zh-CN" sz="1600" dirty="0">
                <a:latin typeface="微软雅黑" panose="020B0503020204020204" pitchFamily="34" charset="-122"/>
                <a:ea typeface="微软雅黑" panose="020B0503020204020204" pitchFamily="34" charset="-122"/>
              </a:rPr>
              <a:t>kill</a:t>
            </a:r>
            <a:r>
              <a:rPr lang="zh-CN" altLang="en-US" sz="1600" dirty="0">
                <a:latin typeface="微软雅黑" panose="020B0503020204020204" pitchFamily="34" charset="-122"/>
                <a:ea typeface="微软雅黑" panose="020B0503020204020204" pitchFamily="34" charset="-122"/>
              </a:rPr>
              <a:t>函数</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接收信号</a:t>
            </a: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目的进程被内核强迫对信号作出反应</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待处理信号：发出但未被接收</a:t>
            </a:r>
            <a:endParaRPr lang="en-US" altLang="zh-CN" sz="20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任何时候一个类型至多有一个待处理信号</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sz="1600" dirty="0">
                <a:latin typeface="微软雅黑" panose="020B0503020204020204" pitchFamily="34" charset="-122"/>
                <a:ea typeface="微软雅黑" panose="020B0503020204020204" pitchFamily="34" charset="-122"/>
              </a:rPr>
              <a:t>pending</a:t>
            </a:r>
            <a:r>
              <a:rPr lang="zh-CN" altLang="en-US" sz="1600" dirty="0">
                <a:latin typeface="微软雅黑" panose="020B0503020204020204" pitchFamily="34" charset="-122"/>
                <a:ea typeface="微软雅黑" panose="020B0503020204020204" pitchFamily="34" charset="-122"/>
              </a:rPr>
              <a:t>向量：传送时设置，接收时清除</a:t>
            </a:r>
            <a:endParaRPr lang="en-US" altLang="zh-CN" sz="1600"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A4531D21-C934-4F31-802A-9950BFDC3848}"/>
              </a:ext>
            </a:extLst>
          </p:cNvPr>
          <p:cNvSpPr txBox="1">
            <a:spLocks/>
          </p:cNvSpPr>
          <p:nvPr/>
        </p:nvSpPr>
        <p:spPr>
          <a:xfrm>
            <a:off x="6342888" y="2081784"/>
            <a:ext cx="5018532" cy="4187952"/>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发送信号：基于进程组</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进程组：由一个正整数标识，每个进程只属于一个进程组</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改变进程组</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发送途径</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/bin/kill </a:t>
            </a:r>
            <a:r>
              <a:rPr lang="zh-CN" altLang="en-US" dirty="0">
                <a:latin typeface="微软雅黑" panose="020B0503020204020204" pitchFamily="34" charset="-122"/>
                <a:ea typeface="微软雅黑" panose="020B0503020204020204" pitchFamily="34" charset="-122"/>
              </a:rPr>
              <a:t>程序发送信号</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从键盘发送信号</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用</a:t>
            </a:r>
            <a:r>
              <a:rPr lang="en-US" altLang="zh-CN" dirty="0">
                <a:latin typeface="微软雅黑" panose="020B0503020204020204" pitchFamily="34" charset="-122"/>
                <a:ea typeface="微软雅黑" panose="020B0503020204020204" pitchFamily="34" charset="-122"/>
              </a:rPr>
              <a:t>kill</a:t>
            </a:r>
            <a:r>
              <a:rPr lang="zh-CN" altLang="en-US" dirty="0">
                <a:latin typeface="微软雅黑" panose="020B0503020204020204" pitchFamily="34" charset="-122"/>
                <a:ea typeface="微软雅黑" panose="020B0503020204020204" pitchFamily="34" charset="-122"/>
              </a:rPr>
              <a:t>函数发送信号</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用</a:t>
            </a:r>
            <a:r>
              <a:rPr lang="en-US" altLang="zh-CN" dirty="0">
                <a:latin typeface="微软雅黑" panose="020B0503020204020204" pitchFamily="34" charset="-122"/>
                <a:ea typeface="微软雅黑" panose="020B0503020204020204" pitchFamily="34" charset="-122"/>
              </a:rPr>
              <a:t>alarm</a:t>
            </a:r>
            <a:r>
              <a:rPr lang="zh-CN" altLang="en-US" dirty="0">
                <a:latin typeface="微软雅黑" panose="020B0503020204020204" pitchFamily="34" charset="-122"/>
                <a:ea typeface="微软雅黑" panose="020B0503020204020204" pitchFamily="34" charset="-122"/>
              </a:rPr>
              <a:t>函数发送</a:t>
            </a:r>
            <a:r>
              <a:rPr lang="en-US" altLang="zh-CN" dirty="0">
                <a:latin typeface="微软雅黑" panose="020B0503020204020204" pitchFamily="34" charset="-122"/>
                <a:ea typeface="微软雅黑" panose="020B0503020204020204" pitchFamily="34" charset="-122"/>
              </a:rPr>
              <a:t>SIGALRM</a:t>
            </a:r>
            <a:r>
              <a:rPr lang="zh-CN" altLang="en-US" dirty="0">
                <a:latin typeface="微软雅黑" panose="020B0503020204020204" pitchFamily="34" charset="-122"/>
                <a:ea typeface="微软雅黑" panose="020B0503020204020204" pitchFamily="34" charset="-122"/>
              </a:rPr>
              <a:t>信号</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接收信号</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进程</a:t>
            </a:r>
            <a:r>
              <a:rPr lang="en-US" altLang="zh-CN" sz="1600" dirty="0">
                <a:latin typeface="微软雅黑" panose="020B0503020204020204" pitchFamily="34" charset="-122"/>
                <a:ea typeface="微软雅黑" panose="020B0503020204020204" pitchFamily="34" charset="-122"/>
              </a:rPr>
              <a:t>p</a:t>
            </a:r>
            <a:r>
              <a:rPr lang="zh-CN" altLang="en-US" sz="1600" dirty="0">
                <a:latin typeface="微软雅黑" panose="020B0503020204020204" pitchFamily="34" charset="-122"/>
                <a:ea typeface="微软雅黑" panose="020B0503020204020204" pitchFamily="34" charset="-122"/>
              </a:rPr>
              <a:t>从内核模式切换到用户模式时，若待处理信号集合为空，控制传递到</a:t>
            </a:r>
            <a:r>
              <a:rPr lang="en-US" altLang="zh-CN" sz="1600" dirty="0">
                <a:latin typeface="微软雅黑" panose="020B0503020204020204" pitchFamily="34" charset="-122"/>
                <a:ea typeface="微软雅黑" panose="020B0503020204020204" pitchFamily="34" charset="-122"/>
              </a:rPr>
              <a:t>p</a:t>
            </a:r>
            <a:r>
              <a:rPr lang="zh-CN" altLang="en-US" sz="1600" dirty="0">
                <a:latin typeface="微软雅黑" panose="020B0503020204020204" pitchFamily="34" charset="-122"/>
                <a:ea typeface="微软雅黑" panose="020B0503020204020204" pitchFamily="34" charset="-122"/>
              </a:rPr>
              <a:t>的下一条指令；若非空，选择某个信号</a:t>
            </a:r>
            <a:r>
              <a:rPr lang="en-US" altLang="zh-CN" sz="1600" dirty="0">
                <a:latin typeface="微软雅黑" panose="020B0503020204020204" pitchFamily="34" charset="-122"/>
                <a:ea typeface="微软雅黑" panose="020B0503020204020204" pitchFamily="34" charset="-122"/>
              </a:rPr>
              <a:t>k</a:t>
            </a:r>
            <a:r>
              <a:rPr lang="zh-CN" altLang="en-US" sz="1600" dirty="0">
                <a:latin typeface="微软雅黑" panose="020B0503020204020204" pitchFamily="34" charset="-122"/>
                <a:ea typeface="微软雅黑" panose="020B0503020204020204" pitchFamily="34" charset="-122"/>
              </a:rPr>
              <a:t>，强制</a:t>
            </a:r>
            <a:r>
              <a:rPr lang="en-US" altLang="zh-CN" sz="1600" dirty="0">
                <a:latin typeface="微软雅黑" panose="020B0503020204020204" pitchFamily="34" charset="-122"/>
                <a:ea typeface="微软雅黑" panose="020B0503020204020204" pitchFamily="34" charset="-122"/>
              </a:rPr>
              <a:t>p</a:t>
            </a:r>
            <a:r>
              <a:rPr lang="zh-CN" altLang="en-US" sz="1600" dirty="0">
                <a:latin typeface="微软雅黑" panose="020B0503020204020204" pitchFamily="34" charset="-122"/>
                <a:ea typeface="微软雅黑" panose="020B0503020204020204" pitchFamily="34" charset="-122"/>
              </a:rPr>
              <a:t>接受</a:t>
            </a:r>
            <a:r>
              <a:rPr lang="en-US" altLang="zh-CN" sz="1600" dirty="0">
                <a:latin typeface="微软雅黑" panose="020B0503020204020204" pitchFamily="34" charset="-122"/>
                <a:ea typeface="微软雅黑" panose="020B0503020204020204" pitchFamily="34" charset="-122"/>
              </a:rPr>
              <a:t>k</a:t>
            </a:r>
          </a:p>
          <a:p>
            <a:pPr lvl="2">
              <a:buFont typeface="Arial" panose="020B0604020202020204" pitchFamily="34" charset="0"/>
              <a:buChar char="•"/>
            </a:pPr>
            <a:endParaRPr lang="en-US" altLang="zh-CN" sz="12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en-US" altLang="zh-CN" sz="1200"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151A1DC8-EDEC-4BB9-89F8-69DAB79E1D35}"/>
              </a:ext>
            </a:extLst>
          </p:cNvPr>
          <p:cNvPicPr>
            <a:picLocks noChangeAspect="1"/>
          </p:cNvPicPr>
          <p:nvPr/>
        </p:nvPicPr>
        <p:blipFill>
          <a:blip r:embed="rId2"/>
          <a:stretch>
            <a:fillRect/>
          </a:stretch>
        </p:blipFill>
        <p:spPr>
          <a:xfrm>
            <a:off x="6579148" y="3036016"/>
            <a:ext cx="2980863" cy="161128"/>
          </a:xfrm>
          <a:prstGeom prst="rect">
            <a:avLst/>
          </a:prstGeom>
        </p:spPr>
      </p:pic>
    </p:spTree>
    <p:extLst>
      <p:ext uri="{BB962C8B-B14F-4D97-AF65-F5344CB8AC3E}">
        <p14:creationId xmlns:p14="http://schemas.microsoft.com/office/powerpoint/2010/main" val="22559342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异常控制流</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8" y="2084832"/>
            <a:ext cx="5071872" cy="4023360"/>
          </a:xfrm>
        </p:spPr>
        <p:txBody>
          <a:bodyPr>
            <a:normAutofit fontScale="92500" lnSpcReduction="2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阻塞</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解除阻塞信号</a:t>
            </a:r>
            <a:endParaRPr lang="en-US" altLang="zh-CN" dirty="0">
              <a:latin typeface="微软雅黑" panose="020B0503020204020204" pitchFamily="34" charset="-122"/>
              <a:ea typeface="微软雅黑" panose="020B0503020204020204" pitchFamily="34" charset="-122"/>
            </a:endParaRPr>
          </a:p>
          <a:p>
            <a:pPr lvl="1">
              <a:lnSpc>
                <a:spcPct val="11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隐式阻塞：默认阻塞当前正在处理信号的同类型信号</a:t>
            </a:r>
            <a:endParaRPr lang="en-US" altLang="zh-CN" dirty="0">
              <a:latin typeface="微软雅黑" panose="020B0503020204020204" pitchFamily="34" charset="-122"/>
              <a:ea typeface="微软雅黑" panose="020B0503020204020204" pitchFamily="34" charset="-122"/>
            </a:endParaRPr>
          </a:p>
          <a:p>
            <a:pPr lvl="1">
              <a:lnSpc>
                <a:spcPct val="11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显式阻塞：</a:t>
            </a:r>
            <a:r>
              <a:rPr lang="en-US" altLang="zh-CN" dirty="0" err="1">
                <a:latin typeface="微软雅黑" panose="020B0503020204020204" pitchFamily="34" charset="-122"/>
                <a:ea typeface="微软雅黑" panose="020B0503020204020204" pitchFamily="34" charset="-122"/>
              </a:rPr>
              <a:t>sigprocmask</a:t>
            </a:r>
            <a:r>
              <a:rPr lang="zh-CN" altLang="en-US" dirty="0">
                <a:latin typeface="微软雅黑" panose="020B0503020204020204" pitchFamily="34" charset="-122"/>
                <a:ea typeface="微软雅黑" panose="020B0503020204020204" pitchFamily="34" charset="-122"/>
              </a:rPr>
              <a:t>函数，明确地阻塞</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解除阻塞指定的信号</a:t>
            </a:r>
            <a:endParaRPr lang="en-US" altLang="zh-CN" dirty="0">
              <a:latin typeface="微软雅黑" panose="020B0503020204020204" pitchFamily="34" charset="-122"/>
              <a:ea typeface="微软雅黑" panose="020B0503020204020204" pitchFamily="34" charset="-122"/>
            </a:endParaRPr>
          </a:p>
          <a:p>
            <a:pPr>
              <a:lnSpc>
                <a:spcPct val="110000"/>
              </a:lnSpc>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安全的信号处理</a:t>
            </a:r>
            <a:endParaRPr lang="en-US" altLang="zh-CN" dirty="0">
              <a:latin typeface="微软雅黑" panose="020B0503020204020204" pitchFamily="34" charset="-122"/>
              <a:ea typeface="微软雅黑" panose="020B0503020204020204" pitchFamily="34" charset="-122"/>
            </a:endParaRPr>
          </a:p>
          <a:p>
            <a:pPr lvl="1">
              <a:lnSpc>
                <a:spcPct val="11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处理程序尽可能简单</a:t>
            </a:r>
            <a:endParaRPr lang="en-US" altLang="zh-CN" dirty="0">
              <a:latin typeface="微软雅黑" panose="020B0503020204020204" pitchFamily="34" charset="-122"/>
              <a:ea typeface="微软雅黑" panose="020B0503020204020204" pitchFamily="34" charset="-122"/>
            </a:endParaRPr>
          </a:p>
          <a:p>
            <a:pPr lvl="1">
              <a:lnSpc>
                <a:spcPct val="11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只调用异步信号安全的函数（可重入，不可被信号处理程序中断）</a:t>
            </a:r>
            <a:endParaRPr lang="en-US" altLang="zh-CN" dirty="0">
              <a:latin typeface="微软雅黑" panose="020B0503020204020204" pitchFamily="34" charset="-122"/>
              <a:ea typeface="微软雅黑" panose="020B0503020204020204" pitchFamily="34" charset="-122"/>
            </a:endParaRPr>
          </a:p>
          <a:p>
            <a:pPr lvl="1">
              <a:lnSpc>
                <a:spcPct val="11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保存和恢复</a:t>
            </a:r>
            <a:r>
              <a:rPr lang="en-US" altLang="zh-CN" dirty="0" err="1">
                <a:latin typeface="微软雅黑" panose="020B0503020204020204" pitchFamily="34" charset="-122"/>
                <a:ea typeface="微软雅黑" panose="020B0503020204020204" pitchFamily="34" charset="-122"/>
              </a:rPr>
              <a:t>errno</a:t>
            </a:r>
            <a:endParaRPr lang="en-US" altLang="zh-CN" dirty="0">
              <a:latin typeface="微软雅黑" panose="020B0503020204020204" pitchFamily="34" charset="-122"/>
              <a:ea typeface="微软雅黑" panose="020B0503020204020204" pitchFamily="34" charset="-122"/>
            </a:endParaRPr>
          </a:p>
          <a:p>
            <a:pPr lvl="1">
              <a:lnSpc>
                <a:spcPct val="11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阻塞所有信号，保护对共享全局数据结构的访问</a:t>
            </a:r>
            <a:endParaRPr lang="en-US" altLang="zh-CN" dirty="0">
              <a:latin typeface="微软雅黑" panose="020B0503020204020204" pitchFamily="34" charset="-122"/>
              <a:ea typeface="微软雅黑" panose="020B0503020204020204" pitchFamily="34" charset="-122"/>
            </a:endParaRPr>
          </a:p>
          <a:p>
            <a:pPr lvl="1">
              <a:lnSpc>
                <a:spcPct val="11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用</a:t>
            </a:r>
            <a:r>
              <a:rPr lang="en-US" altLang="zh-CN" dirty="0">
                <a:latin typeface="微软雅黑" panose="020B0503020204020204" pitchFamily="34" charset="-122"/>
                <a:ea typeface="微软雅黑" panose="020B0503020204020204" pitchFamily="34" charset="-122"/>
              </a:rPr>
              <a:t>volatile</a:t>
            </a:r>
            <a:r>
              <a:rPr lang="zh-CN" altLang="en-US" dirty="0">
                <a:latin typeface="微软雅黑" panose="020B0503020204020204" pitchFamily="34" charset="-122"/>
                <a:ea typeface="微软雅黑" panose="020B0503020204020204" pitchFamily="34" charset="-122"/>
              </a:rPr>
              <a:t>声明全局变量</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阻止编译器缓存变量</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1">
              <a:lnSpc>
                <a:spcPct val="11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用</a:t>
            </a:r>
            <a:r>
              <a:rPr lang="en-US" altLang="zh-CN" dirty="0" err="1">
                <a:latin typeface="微软雅黑" panose="020B0503020204020204" pitchFamily="34" charset="-122"/>
                <a:ea typeface="微软雅黑" panose="020B0503020204020204" pitchFamily="34" charset="-122"/>
              </a:rPr>
              <a:t>sig_atomic_t</a:t>
            </a:r>
            <a:r>
              <a:rPr lang="zh-CN" altLang="en-US" dirty="0">
                <a:latin typeface="微软雅黑" panose="020B0503020204020204" pitchFamily="34" charset="-122"/>
                <a:ea typeface="微软雅黑" panose="020B0503020204020204" pitchFamily="34" charset="-122"/>
              </a:rPr>
              <a:t>声明标志</a:t>
            </a:r>
            <a:endParaRPr lang="en-US" altLang="zh-CN"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B8269243-3796-4168-817B-ACF9C6E8E113}"/>
              </a:ext>
            </a:extLst>
          </p:cNvPr>
          <p:cNvSpPr txBox="1">
            <a:spLocks/>
          </p:cNvSpPr>
          <p:nvPr/>
        </p:nvSpPr>
        <p:spPr>
          <a:xfrm>
            <a:off x="6199289" y="2084832"/>
            <a:ext cx="5071872"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同步流以避免并发错误</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由于父进程和子进程并发进行，可能存在竞争，导致信号丢失</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解决：调用前阻塞信号</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非本地跳转</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将控制直接从一个函数转移到另一个函数（无需调用返回）</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setjmp</a:t>
            </a:r>
            <a:r>
              <a:rPr lang="zh-CN" altLang="en-US" dirty="0">
                <a:latin typeface="微软雅黑" panose="020B0503020204020204" pitchFamily="34" charset="-122"/>
                <a:ea typeface="微软雅黑" panose="020B0503020204020204" pitchFamily="34" charset="-122"/>
              </a:rPr>
              <a:t>：在</a:t>
            </a:r>
            <a:r>
              <a:rPr lang="en-US" altLang="zh-CN" dirty="0">
                <a:latin typeface="微软雅黑" panose="020B0503020204020204" pitchFamily="34" charset="-122"/>
                <a:ea typeface="微软雅黑" panose="020B0503020204020204" pitchFamily="34" charset="-122"/>
              </a:rPr>
              <a:t>env</a:t>
            </a:r>
            <a:r>
              <a:rPr lang="zh-CN" altLang="en-US" dirty="0">
                <a:latin typeface="微软雅黑" panose="020B0503020204020204" pitchFamily="34" charset="-122"/>
                <a:ea typeface="微软雅黑" panose="020B0503020204020204" pitchFamily="34" charset="-122"/>
              </a:rPr>
              <a:t>缓冲区中保存当前调用环境</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longjmp</a:t>
            </a:r>
            <a:r>
              <a:rPr lang="zh-CN" altLang="en-US" dirty="0">
                <a:latin typeface="微软雅黑" panose="020B0503020204020204" pitchFamily="34" charset="-122"/>
                <a:ea typeface="微软雅黑" panose="020B0503020204020204" pitchFamily="34" charset="-122"/>
              </a:rPr>
              <a:t>：从</a:t>
            </a:r>
            <a:r>
              <a:rPr lang="en-US" altLang="zh-CN" dirty="0">
                <a:latin typeface="微软雅黑" panose="020B0503020204020204" pitchFamily="34" charset="-122"/>
                <a:ea typeface="微软雅黑" panose="020B0503020204020204" pitchFamily="34" charset="-122"/>
              </a:rPr>
              <a:t>env</a:t>
            </a:r>
            <a:r>
              <a:rPr lang="zh-CN" altLang="en-US" dirty="0">
                <a:latin typeface="微软雅黑" panose="020B0503020204020204" pitchFamily="34" charset="-122"/>
                <a:ea typeface="微软雅黑" panose="020B0503020204020204" pitchFamily="34" charset="-122"/>
              </a:rPr>
              <a:t>缓冲区恢复调用环境，并触发最近一个</a:t>
            </a:r>
            <a:r>
              <a:rPr lang="en-US" altLang="zh-CN" dirty="0" err="1">
                <a:latin typeface="微软雅黑" panose="020B0503020204020204" pitchFamily="34" charset="-122"/>
                <a:ea typeface="微软雅黑" panose="020B0503020204020204" pitchFamily="34" charset="-122"/>
              </a:rPr>
              <a:t>setjmp</a:t>
            </a:r>
            <a:r>
              <a:rPr lang="zh-CN" altLang="en-US" dirty="0">
                <a:latin typeface="微软雅黑" panose="020B0503020204020204" pitchFamily="34" charset="-122"/>
                <a:ea typeface="微软雅黑" panose="020B0503020204020204" pitchFamily="34" charset="-122"/>
              </a:rPr>
              <a:t>的返回</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04797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6BF04D-3243-40F2-8A01-14BA0AA4598B}"/>
              </a:ext>
            </a:extLst>
          </p:cNvPr>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虚拟内存</a:t>
            </a:r>
          </a:p>
        </p:txBody>
      </p:sp>
      <p:sp>
        <p:nvSpPr>
          <p:cNvPr id="3" name="内容占位符 2">
            <a:extLst>
              <a:ext uri="{FF2B5EF4-FFF2-40B4-BE49-F238E27FC236}">
                <a16:creationId xmlns:a16="http://schemas.microsoft.com/office/drawing/2014/main" id="{865B1817-8234-451A-A42C-5EF07077E93B}"/>
              </a:ext>
            </a:extLst>
          </p:cNvPr>
          <p:cNvSpPr>
            <a:spLocks noGrp="1"/>
          </p:cNvSpPr>
          <p:nvPr>
            <p:ph idx="1"/>
          </p:nvPr>
        </p:nvSpPr>
        <p:spPr>
          <a:xfrm>
            <a:off x="1024127" y="2131452"/>
            <a:ext cx="4893715" cy="4327303"/>
          </a:xfrm>
        </p:spPr>
        <p:txBody>
          <a:bodyPr>
            <a:normAutofit fontScale="85000" lnSpcReduction="20000"/>
          </a:body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物理寻址</a:t>
            </a:r>
            <a:r>
              <a:rPr lang="en-US" altLang="zh-CN" dirty="0">
                <a:latin typeface="微软雅黑" panose="020B0503020204020204" pitchFamily="34" charset="-122"/>
                <a:ea typeface="微软雅黑" panose="020B0503020204020204" pitchFamily="34" charset="-122"/>
              </a:rPr>
              <a:t>&amp;</a:t>
            </a:r>
            <a:r>
              <a:rPr lang="zh-CN" altLang="en-US" dirty="0">
                <a:latin typeface="微软雅黑" panose="020B0503020204020204" pitchFamily="34" charset="-122"/>
                <a:ea typeface="微软雅黑" panose="020B0503020204020204" pitchFamily="34" charset="-122"/>
              </a:rPr>
              <a:t>虚拟寻址</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主存：</a:t>
            </a:r>
            <a:r>
              <a:rPr lang="en-US" altLang="zh-CN" dirty="0">
                <a:latin typeface="微软雅黑" panose="020B0503020204020204" pitchFamily="34" charset="-122"/>
                <a:ea typeface="微软雅黑" panose="020B0503020204020204" pitchFamily="34" charset="-122"/>
              </a:rPr>
              <a:t>M</a:t>
            </a:r>
            <a:r>
              <a:rPr lang="zh-CN" altLang="en-US" dirty="0">
                <a:latin typeface="微软雅黑" panose="020B0503020204020204" pitchFamily="34" charset="-122"/>
                <a:ea typeface="微软雅黑" panose="020B0503020204020204" pitchFamily="34" charset="-122"/>
              </a:rPr>
              <a:t>个连续的字节大小的单元组成的数组</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每个字节都有唯一的物理地址</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访问内存最自然的方式是使用物理地址</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虚拟寻址：</a:t>
            </a:r>
            <a:r>
              <a:rPr lang="en-US" altLang="zh-CN" dirty="0">
                <a:latin typeface="微软雅黑" panose="020B0503020204020204" pitchFamily="34" charset="-122"/>
                <a:ea typeface="微软雅黑" panose="020B0503020204020204" pitchFamily="34" charset="-122"/>
              </a:rPr>
              <a:t>CPU</a:t>
            </a:r>
            <a:r>
              <a:rPr lang="zh-CN" altLang="en-US" dirty="0">
                <a:latin typeface="微软雅黑" panose="020B0503020204020204" pitchFamily="34" charset="-122"/>
                <a:ea typeface="微软雅黑" panose="020B0503020204020204" pitchFamily="34" charset="-122"/>
              </a:rPr>
              <a:t>生成虚拟地址</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地址翻译</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物理地址</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地址空间：非负整数地址的有序集合</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线性地址空间：地址空间中整数是连续的</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虚拟地址空间</a:t>
            </a:r>
            <a:r>
              <a:rPr lang="en-US" altLang="zh-CN" dirty="0">
                <a:latin typeface="微软雅黑" panose="020B0503020204020204" pitchFamily="34" charset="-122"/>
                <a:ea typeface="微软雅黑" panose="020B0503020204020204" pitchFamily="34" charset="-122"/>
              </a:rPr>
              <a:t>(N=2^n)&amp;</a:t>
            </a:r>
            <a:r>
              <a:rPr lang="zh-CN" altLang="en-US" dirty="0">
                <a:latin typeface="微软雅黑" panose="020B0503020204020204" pitchFamily="34" charset="-122"/>
                <a:ea typeface="微软雅黑" panose="020B0503020204020204" pitchFamily="34" charset="-122"/>
              </a:rPr>
              <a:t>物理地址空间</a:t>
            </a:r>
            <a:r>
              <a:rPr lang="en-US" altLang="zh-CN" dirty="0">
                <a:latin typeface="微软雅黑" panose="020B0503020204020204" pitchFamily="34" charset="-122"/>
                <a:ea typeface="微软雅黑" panose="020B0503020204020204" pitchFamily="34" charset="-122"/>
              </a:rPr>
              <a:t>(M=2^m)</a:t>
            </a:r>
          </a:p>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虚拟内存作为缓存工具</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虚拟页面（</a:t>
            </a:r>
            <a:r>
              <a:rPr lang="en-US" altLang="zh-CN" dirty="0">
                <a:latin typeface="微软雅黑" panose="020B0503020204020204" pitchFamily="34" charset="-122"/>
                <a:ea typeface="微软雅黑" panose="020B0503020204020204" pitchFamily="34" charset="-122"/>
              </a:rPr>
              <a:t>P=2^p</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未分配：不占用磁盘空间</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已分配：缓存</a:t>
            </a:r>
            <a:r>
              <a:rPr lang="en-US" altLang="zh-CN" sz="1600" dirty="0">
                <a:latin typeface="微软雅黑" panose="020B0503020204020204" pitchFamily="34" charset="-122"/>
                <a:ea typeface="微软雅黑" panose="020B0503020204020204" pitchFamily="34" charset="-122"/>
              </a:rPr>
              <a:t>&amp;</a:t>
            </a:r>
            <a:r>
              <a:rPr lang="zh-CN" altLang="en-US" sz="1600" dirty="0">
                <a:latin typeface="微软雅黑" panose="020B0503020204020204" pitchFamily="34" charset="-122"/>
                <a:ea typeface="微软雅黑" panose="020B0503020204020204" pitchFamily="34" charset="-122"/>
              </a:rPr>
              <a:t>未缓存</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DRAM</a:t>
            </a:r>
            <a:r>
              <a:rPr lang="zh-CN" altLang="en-US" dirty="0">
                <a:latin typeface="微软雅黑" panose="020B0503020204020204" pitchFamily="34" charset="-122"/>
                <a:ea typeface="微软雅黑" panose="020B0503020204020204" pitchFamily="34" charset="-122"/>
              </a:rPr>
              <a:t>：虚拟页往往很大，全相联，总是使用写回</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页表</a:t>
            </a:r>
            <a:r>
              <a:rPr lang="en-US" altLang="zh-CN" dirty="0">
                <a:latin typeface="微软雅黑" panose="020B0503020204020204" pitchFamily="34" charset="-122"/>
                <a:ea typeface="微软雅黑" panose="020B0503020204020204" pitchFamily="34" charset="-122"/>
              </a:rPr>
              <a:t>(page table)</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存放在物理内存中</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将虚拟页映射到物理页</a:t>
            </a:r>
            <a:endParaRPr lang="en-US" altLang="zh-CN" sz="1600" dirty="0">
              <a:latin typeface="微软雅黑" panose="020B0503020204020204" pitchFamily="34" charset="-122"/>
              <a:ea typeface="微软雅黑" panose="020B0503020204020204" pitchFamily="34" charset="-122"/>
            </a:endParaRPr>
          </a:p>
          <a:p>
            <a:pPr lvl="2">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页表条目</a:t>
            </a:r>
            <a:r>
              <a:rPr lang="en-US" altLang="zh-CN" sz="1600" dirty="0">
                <a:latin typeface="微软雅黑" panose="020B0503020204020204" pitchFamily="34" charset="-122"/>
                <a:ea typeface="微软雅黑" panose="020B0503020204020204" pitchFamily="34" charset="-122"/>
              </a:rPr>
              <a:t>(PTE)</a:t>
            </a:r>
            <a:r>
              <a:rPr lang="zh-CN" altLang="en-US" sz="1600" dirty="0">
                <a:latin typeface="微软雅黑" panose="020B0503020204020204" pitchFamily="34" charset="-122"/>
                <a:ea typeface="微软雅黑" panose="020B0503020204020204" pitchFamily="34" charset="-122"/>
              </a:rPr>
              <a:t>：有效位</a:t>
            </a:r>
            <a:r>
              <a:rPr lang="en-US" altLang="zh-CN" sz="1600" dirty="0">
                <a:latin typeface="微软雅黑" panose="020B0503020204020204" pitchFamily="34" charset="-122"/>
                <a:ea typeface="微软雅黑" panose="020B0503020204020204" pitchFamily="34" charset="-122"/>
              </a:rPr>
              <a:t>+n</a:t>
            </a:r>
            <a:r>
              <a:rPr lang="zh-CN" altLang="en-US" sz="1600" dirty="0">
                <a:latin typeface="微软雅黑" panose="020B0503020204020204" pitchFamily="34" charset="-122"/>
                <a:ea typeface="微软雅黑" panose="020B0503020204020204" pitchFamily="34" charset="-122"/>
              </a:rPr>
              <a:t>位地址字段</a:t>
            </a:r>
            <a:endParaRPr lang="en-US" altLang="zh-CN" sz="1600" dirty="0">
              <a:latin typeface="微软雅黑" panose="020B0503020204020204" pitchFamily="34" charset="-122"/>
              <a:ea typeface="微软雅黑" panose="020B0503020204020204" pitchFamily="34" charset="-122"/>
            </a:endParaRPr>
          </a:p>
        </p:txBody>
      </p:sp>
      <p:sp>
        <p:nvSpPr>
          <p:cNvPr id="4" name="内容占位符 2">
            <a:extLst>
              <a:ext uri="{FF2B5EF4-FFF2-40B4-BE49-F238E27FC236}">
                <a16:creationId xmlns:a16="http://schemas.microsoft.com/office/drawing/2014/main" id="{0CA43F15-2847-41F2-85B4-ED854E8CF75D}"/>
              </a:ext>
            </a:extLst>
          </p:cNvPr>
          <p:cNvSpPr txBox="1">
            <a:spLocks/>
          </p:cNvSpPr>
          <p:nvPr/>
        </p:nvSpPr>
        <p:spPr>
          <a:xfrm>
            <a:off x="6274157" y="2084832"/>
            <a:ext cx="4893715" cy="4327303"/>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页命中</a:t>
            </a:r>
            <a:r>
              <a:rPr lang="en-US" altLang="zh-CN" dirty="0">
                <a:latin typeface="微软雅黑" panose="020B0503020204020204" pitchFamily="34" charset="-122"/>
                <a:ea typeface="微软雅黑" panose="020B0503020204020204" pitchFamily="34" charset="-122"/>
              </a:rPr>
              <a:t>&amp;</a:t>
            </a:r>
            <a:r>
              <a:rPr lang="zh-CN" altLang="en-US" dirty="0">
                <a:latin typeface="微软雅黑" panose="020B0503020204020204" pitchFamily="34" charset="-122"/>
                <a:ea typeface="微软雅黑" panose="020B0503020204020204" pitchFamily="34" charset="-122"/>
              </a:rPr>
              <a:t>缺页</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页命中：虚拟地址</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rPr>
              <a:t>索引</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有效位</a:t>
            </a:r>
            <a:r>
              <a:rPr lang="en-US" altLang="zh-CN" dirty="0">
                <a:latin typeface="微软雅黑" panose="020B0503020204020204" pitchFamily="34" charset="-122"/>
                <a:ea typeface="微软雅黑" panose="020B0503020204020204" pitchFamily="34" charset="-122"/>
                <a:sym typeface="Wingdings" panose="05000000000000000000" pitchFamily="2" charset="2"/>
              </a:rPr>
              <a:t>1</a:t>
            </a:r>
            <a:r>
              <a:rPr lang="zh-CN" altLang="en-US" dirty="0">
                <a:latin typeface="微软雅黑" panose="020B0503020204020204" pitchFamily="34" charset="-122"/>
                <a:ea typeface="微软雅黑" panose="020B0503020204020204" pitchFamily="34" charset="-122"/>
                <a:sym typeface="Wingdings" panose="05000000000000000000" pitchFamily="2" charset="2"/>
              </a:rPr>
              <a:t>物理地址</a:t>
            </a:r>
            <a:endParaRPr lang="en-US" altLang="zh-CN" dirty="0">
              <a:latin typeface="微软雅黑" panose="020B0503020204020204" pitchFamily="34" charset="-122"/>
              <a:ea typeface="微软雅黑" panose="020B0503020204020204" pitchFamily="34" charset="-122"/>
              <a:sym typeface="Wingdings" panose="05000000000000000000" pitchFamily="2" charset="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sym typeface="Wingdings" panose="05000000000000000000" pitchFamily="2" charset="2"/>
              </a:rPr>
              <a:t>缺页：</a:t>
            </a:r>
            <a:r>
              <a:rPr lang="en-US" altLang="zh-CN" dirty="0">
                <a:latin typeface="微软雅黑" panose="020B0503020204020204" pitchFamily="34" charset="-122"/>
                <a:ea typeface="微软雅黑" panose="020B0503020204020204" pitchFamily="34" charset="-122"/>
                <a:sym typeface="Wingdings" panose="05000000000000000000" pitchFamily="2" charset="2"/>
              </a:rPr>
              <a:t>DRAM</a:t>
            </a:r>
            <a:r>
              <a:rPr lang="zh-CN" altLang="en-US" dirty="0">
                <a:latin typeface="微软雅黑" panose="020B0503020204020204" pitchFamily="34" charset="-122"/>
                <a:ea typeface="微软雅黑" panose="020B0503020204020204" pitchFamily="34" charset="-122"/>
                <a:sym typeface="Wingdings" panose="05000000000000000000" pitchFamily="2" charset="2"/>
              </a:rPr>
              <a:t>缓存不命中</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调用内核中的异常处理程序</a:t>
            </a:r>
            <a:r>
              <a:rPr lang="en-US" altLang="zh-CN" dirty="0">
                <a:latin typeface="微软雅黑" panose="020B0503020204020204" pitchFamily="34" charset="-122"/>
                <a:ea typeface="微软雅黑" panose="020B0503020204020204" pitchFamily="34" charset="-122"/>
                <a:sym typeface="Wingdings" panose="05000000000000000000" pitchFamily="2" charset="2"/>
              </a:rPr>
              <a:t></a:t>
            </a:r>
            <a:r>
              <a:rPr lang="zh-CN" altLang="en-US" dirty="0">
                <a:latin typeface="微软雅黑" panose="020B0503020204020204" pitchFamily="34" charset="-122"/>
                <a:ea typeface="微软雅黑" panose="020B0503020204020204" pitchFamily="34" charset="-122"/>
                <a:sym typeface="Wingdings" panose="05000000000000000000" pitchFamily="2" charset="2"/>
              </a:rPr>
              <a:t>页面调度（按需页面调度）</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 局部性</a:t>
            </a:r>
            <a:endParaRPr lang="en-US" altLang="zh-CN"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局部性保证了任意时刻程序趋向于在一个较小的活动页面集合上工作</a:t>
            </a:r>
            <a:endParaRPr lang="en-US" altLang="zh-CN" dirty="0">
              <a:latin typeface="微软雅黑" panose="020B0503020204020204" pitchFamily="34" charset="-122"/>
              <a:ea typeface="微软雅黑" panose="020B0503020204020204" pitchFamily="34" charset="-122"/>
            </a:endParaRPr>
          </a:p>
          <a:p>
            <a:pPr>
              <a:buFont typeface="Arial" panose="020B0604020202020204" pitchFamily="34" charset="0"/>
              <a:buChar char="•"/>
            </a:pPr>
            <a:r>
              <a:rPr lang="en-US" altLang="zh-CN" sz="1800" dirty="0">
                <a:latin typeface="微软雅黑" panose="020B0503020204020204" pitchFamily="34" charset="-122"/>
                <a:ea typeface="微软雅黑" panose="020B0503020204020204" pitchFamily="34" charset="-122"/>
              </a:rPr>
              <a:t> </a:t>
            </a:r>
            <a:r>
              <a:rPr lang="zh-CN" altLang="en-US" sz="1800" dirty="0">
                <a:latin typeface="微软雅黑" panose="020B0503020204020204" pitchFamily="34" charset="-122"/>
                <a:ea typeface="微软雅黑" panose="020B0503020204020204" pitchFamily="34" charset="-122"/>
              </a:rPr>
              <a:t>虚拟内存作为内存管理和内存保护的工具</a:t>
            </a:r>
            <a:endParaRPr lang="en-US" altLang="zh-CN" sz="12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按需页面调度</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独立地址空间</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简化链接、加载、共享、内存分配</a:t>
            </a:r>
            <a:endParaRPr lang="en-US" altLang="zh-CN" sz="1600" dirty="0">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许可位：</a:t>
            </a:r>
            <a:r>
              <a:rPr lang="en-US" altLang="zh-CN" sz="1600" dirty="0">
                <a:latin typeface="微软雅黑" panose="020B0503020204020204" pitchFamily="34" charset="-122"/>
                <a:ea typeface="微软雅黑" panose="020B0503020204020204" pitchFamily="34" charset="-122"/>
              </a:rPr>
              <a:t>SUP,</a:t>
            </a:r>
            <a:r>
              <a:rPr lang="zh-CN" altLang="en-US" sz="1600" dirty="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READ, WRITE</a:t>
            </a:r>
          </a:p>
        </p:txBody>
      </p:sp>
    </p:spTree>
    <p:extLst>
      <p:ext uri="{BB962C8B-B14F-4D97-AF65-F5344CB8AC3E}">
        <p14:creationId xmlns:p14="http://schemas.microsoft.com/office/powerpoint/2010/main" val="26416653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要素">
  <a:themeElements>
    <a:clrScheme name="要素">
      <a:dk1>
        <a:sysClr val="windowText" lastClr="000000"/>
      </a:dk1>
      <a:lt1>
        <a:sysClr val="window" lastClr="FFFFFF"/>
      </a:lt1>
      <a:dk2>
        <a:srgbClr val="534949"/>
      </a:dk2>
      <a:lt2>
        <a:srgbClr val="CCD1B9"/>
      </a:lt2>
      <a:accent1>
        <a:srgbClr val="C66951"/>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要素">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要素">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125000"/>
              </a:schemeClr>
              <a:schemeClr val="phClr">
                <a:tint val="92000"/>
                <a:shade val="70000"/>
                <a:satMod val="110000"/>
              </a:schemeClr>
            </a:duotone>
          </a:blip>
          <a:tile tx="0" ty="0" sx="22000" sy="22000" flip="none" algn="tl"/>
        </a:blipFill>
      </a:bgFillStyleLst>
    </a:fmtScheme>
  </a:themeElements>
  <a:objectDefaults/>
  <a:extraClrSchemeLst/>
  <a:extLst>
    <a:ext uri="{05A4C25C-085E-4340-85A3-A5531E510DB2}">
      <thm15:themeFamily xmlns:thm15="http://schemas.microsoft.com/office/thememl/2012/main" name="Integral" id="{3577F8C9-A904-41D8-97D2-FD898F53F20E}" vid="{E736489A-00C3-4E0A-AAA8-D4D3127BA5B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2536</TotalTime>
  <Words>3318</Words>
  <Application>Microsoft Office PowerPoint</Application>
  <PresentationFormat>宽屏</PresentationFormat>
  <Paragraphs>466</Paragraphs>
  <Slides>25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等线</vt:lpstr>
      <vt:lpstr>微软雅黑</vt:lpstr>
      <vt:lpstr>Arial</vt:lpstr>
      <vt:lpstr>Gill Sans MT</vt:lpstr>
      <vt:lpstr>Tw Cen MT</vt:lpstr>
      <vt:lpstr>Tw Cen MT Condensed</vt:lpstr>
      <vt:lpstr>Wingdings 3</vt:lpstr>
      <vt:lpstr>要素</vt:lpstr>
      <vt:lpstr>Chapter 8~11 Revision</vt:lpstr>
      <vt:lpstr>目录|Contents</vt:lpstr>
      <vt:lpstr>异常控制流</vt:lpstr>
      <vt:lpstr>异常控制流</vt:lpstr>
      <vt:lpstr>异常控制流</vt:lpstr>
      <vt:lpstr>异常控制流</vt:lpstr>
      <vt:lpstr>异常控制流</vt:lpstr>
      <vt:lpstr>异常控制流</vt:lpstr>
      <vt:lpstr>虚拟内存</vt:lpstr>
      <vt:lpstr>虚拟内存</vt:lpstr>
      <vt:lpstr>虚拟内存</vt:lpstr>
      <vt:lpstr>虚拟内存</vt:lpstr>
      <vt:lpstr>虚拟内存</vt:lpstr>
      <vt:lpstr>虚拟内存</vt:lpstr>
      <vt:lpstr>虚拟内存</vt:lpstr>
      <vt:lpstr>虚拟内存</vt:lpstr>
      <vt:lpstr>系统级I/O</vt:lpstr>
      <vt:lpstr>系统级I/O</vt:lpstr>
      <vt:lpstr>系统级I/O</vt:lpstr>
      <vt:lpstr>网络编程</vt:lpstr>
      <vt:lpstr>网络编程</vt:lpstr>
      <vt:lpstr>网络编程</vt:lpstr>
      <vt:lpstr>网络编程</vt:lpstr>
      <vt:lpstr>网络编程</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Optimization</dc:title>
  <dc:creator>2950154252@qq.com</dc:creator>
  <cp:lastModifiedBy>2950154252@qq.com</cp:lastModifiedBy>
  <cp:revision>154</cp:revision>
  <dcterms:created xsi:type="dcterms:W3CDTF">2021-11-13T11:51:45Z</dcterms:created>
  <dcterms:modified xsi:type="dcterms:W3CDTF">2021-12-21T10:18:49Z</dcterms:modified>
</cp:coreProperties>
</file>

<file path=docProps/thumbnail.jpeg>
</file>